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1"/>
  </p:notesMasterIdLst>
  <p:sldIdLst>
    <p:sldId id="256" r:id="rId3"/>
    <p:sldId id="257" r:id="rId4"/>
    <p:sldId id="259" r:id="rId5"/>
    <p:sldId id="263" r:id="rId6"/>
    <p:sldId id="264" r:id="rId7"/>
    <p:sldId id="265" r:id="rId8"/>
    <p:sldId id="266" r:id="rId9"/>
    <p:sldId id="267" r:id="rId10"/>
    <p:sldId id="258" r:id="rId11"/>
    <p:sldId id="262" r:id="rId12"/>
    <p:sldId id="268" r:id="rId13"/>
    <p:sldId id="269" r:id="rId14"/>
    <p:sldId id="270" r:id="rId15"/>
    <p:sldId id="271" r:id="rId16"/>
    <p:sldId id="273" r:id="rId17"/>
    <p:sldId id="277" r:id="rId18"/>
    <p:sldId id="278" r:id="rId19"/>
    <p:sldId id="274" r:id="rId20"/>
  </p:sldIdLst>
  <p:sldSz cx="9144000" cy="5143500" type="screen16x9"/>
  <p:notesSz cx="6858000" cy="9144000"/>
  <p:embeddedFontLst>
    <p:embeddedFont>
      <p:font typeface="Dosis" pitchFamily="2" charset="0"/>
      <p:regular r:id="rId22"/>
      <p:bold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6" d="100"/>
          <a:sy n="96" d="100"/>
        </p:scale>
        <p:origin x="444"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E3C55-BC12-4B97-9F81-23933839DBF1}" type="doc">
      <dgm:prSet loTypeId="urn:microsoft.com/office/officeart/2005/8/layout/chevronAccent+Icon" loCatId="process" qsTypeId="urn:microsoft.com/office/officeart/2005/8/quickstyle/simple1" qsCatId="simple" csTypeId="urn:microsoft.com/office/officeart/2005/8/colors/colorful5" csCatId="colorful" phldr="1"/>
      <dgm:spPr/>
    </dgm:pt>
    <dgm:pt modelId="{D01EA535-F744-4FA0-BA86-5E59DD59575A}">
      <dgm:prSet phldrT="[Text]"/>
      <dgm:spPr/>
      <dgm:t>
        <a:bodyPr/>
        <a:lstStyle/>
        <a:p>
          <a:r>
            <a:rPr lang="en-US" dirty="0"/>
            <a:t>Impute Missing Value – Simple Imputer</a:t>
          </a:r>
          <a:endParaRPr lang="en-ID" dirty="0"/>
        </a:p>
      </dgm:t>
    </dgm:pt>
    <dgm:pt modelId="{126F51E1-8731-4D1A-A46B-0C0EEB7BEE29}" type="parTrans" cxnId="{0CFFD56F-9435-4C44-8EF9-63A9229B932D}">
      <dgm:prSet/>
      <dgm:spPr/>
      <dgm:t>
        <a:bodyPr/>
        <a:lstStyle/>
        <a:p>
          <a:endParaRPr lang="en-ID"/>
        </a:p>
      </dgm:t>
    </dgm:pt>
    <dgm:pt modelId="{6A957855-01AE-44E8-A855-B54D3A5AA2DD}" type="sibTrans" cxnId="{0CFFD56F-9435-4C44-8EF9-63A9229B932D}">
      <dgm:prSet/>
      <dgm:spPr/>
      <dgm:t>
        <a:bodyPr/>
        <a:lstStyle/>
        <a:p>
          <a:endParaRPr lang="en-ID"/>
        </a:p>
      </dgm:t>
    </dgm:pt>
    <dgm:pt modelId="{D0852C02-2B53-4214-93F1-63F5404ED07E}">
      <dgm:prSet phldrT="[Text]"/>
      <dgm:spPr/>
      <dgm:t>
        <a:bodyPr/>
        <a:lstStyle/>
        <a:p>
          <a:r>
            <a:rPr lang="en-US" dirty="0"/>
            <a:t>Encoding – One Hot Encoding </a:t>
          </a:r>
          <a:endParaRPr lang="en-ID" dirty="0"/>
        </a:p>
      </dgm:t>
    </dgm:pt>
    <dgm:pt modelId="{B293173C-57CB-45D7-8079-2A1C004DBAF7}" type="parTrans" cxnId="{E528C817-575F-46CB-B8F4-8D9709FD83AE}">
      <dgm:prSet/>
      <dgm:spPr/>
      <dgm:t>
        <a:bodyPr/>
        <a:lstStyle/>
        <a:p>
          <a:endParaRPr lang="en-ID"/>
        </a:p>
      </dgm:t>
    </dgm:pt>
    <dgm:pt modelId="{F286ED45-8D83-45EB-BF8A-DB982513F73D}" type="sibTrans" cxnId="{E528C817-575F-46CB-B8F4-8D9709FD83AE}">
      <dgm:prSet/>
      <dgm:spPr/>
      <dgm:t>
        <a:bodyPr/>
        <a:lstStyle/>
        <a:p>
          <a:endParaRPr lang="en-ID"/>
        </a:p>
      </dgm:t>
    </dgm:pt>
    <dgm:pt modelId="{3FF7AEF8-179B-4046-8FB5-0B9B61D6F42E}">
      <dgm:prSet phldrT="[Text]"/>
      <dgm:spPr/>
      <dgm:t>
        <a:bodyPr/>
        <a:lstStyle/>
        <a:p>
          <a:r>
            <a:rPr lang="en-US" dirty="0"/>
            <a:t>Scaling – Robust Scaler</a:t>
          </a:r>
          <a:endParaRPr lang="en-ID" dirty="0"/>
        </a:p>
      </dgm:t>
    </dgm:pt>
    <dgm:pt modelId="{C77D425F-7D19-4091-99EF-FBF745C100BB}" type="parTrans" cxnId="{9DE9F9E5-BE5A-433E-AF43-8C9C95C80E07}">
      <dgm:prSet/>
      <dgm:spPr/>
      <dgm:t>
        <a:bodyPr/>
        <a:lstStyle/>
        <a:p>
          <a:endParaRPr lang="en-ID"/>
        </a:p>
      </dgm:t>
    </dgm:pt>
    <dgm:pt modelId="{DB7ED83D-F7FC-405C-AE69-96E610015A20}" type="sibTrans" cxnId="{9DE9F9E5-BE5A-433E-AF43-8C9C95C80E07}">
      <dgm:prSet/>
      <dgm:spPr/>
      <dgm:t>
        <a:bodyPr/>
        <a:lstStyle/>
        <a:p>
          <a:endParaRPr lang="en-ID"/>
        </a:p>
      </dgm:t>
    </dgm:pt>
    <dgm:pt modelId="{F0EBB306-9CC0-4CDF-BDC1-A20E51FFDA95}" type="pres">
      <dgm:prSet presAssocID="{0DDE3C55-BC12-4B97-9F81-23933839DBF1}" presName="Name0" presStyleCnt="0">
        <dgm:presLayoutVars>
          <dgm:dir/>
          <dgm:resizeHandles val="exact"/>
        </dgm:presLayoutVars>
      </dgm:prSet>
      <dgm:spPr/>
    </dgm:pt>
    <dgm:pt modelId="{D6D87A90-5345-4DB6-94B6-82069BC45D32}" type="pres">
      <dgm:prSet presAssocID="{D01EA535-F744-4FA0-BA86-5E59DD59575A}" presName="composite" presStyleCnt="0"/>
      <dgm:spPr/>
    </dgm:pt>
    <dgm:pt modelId="{B4333B3B-CE58-442A-A23C-4C46743CAF31}" type="pres">
      <dgm:prSet presAssocID="{D01EA535-F744-4FA0-BA86-5E59DD59575A}" presName="bgChev" presStyleLbl="node1" presStyleIdx="0" presStyleCnt="3"/>
      <dgm:spPr/>
    </dgm:pt>
    <dgm:pt modelId="{DF097E89-D555-4123-9D5A-A590D7975C9C}" type="pres">
      <dgm:prSet presAssocID="{D01EA535-F744-4FA0-BA86-5E59DD59575A}" presName="txNode" presStyleLbl="fgAcc1" presStyleIdx="0" presStyleCnt="3">
        <dgm:presLayoutVars>
          <dgm:bulletEnabled val="1"/>
        </dgm:presLayoutVars>
      </dgm:prSet>
      <dgm:spPr/>
    </dgm:pt>
    <dgm:pt modelId="{7FFE9663-E083-4DEB-86A0-43E1A415FB64}" type="pres">
      <dgm:prSet presAssocID="{6A957855-01AE-44E8-A855-B54D3A5AA2DD}" presName="compositeSpace" presStyleCnt="0"/>
      <dgm:spPr/>
    </dgm:pt>
    <dgm:pt modelId="{960121D5-3EEF-4323-8239-F7D16EE8B424}" type="pres">
      <dgm:prSet presAssocID="{D0852C02-2B53-4214-93F1-63F5404ED07E}" presName="composite" presStyleCnt="0"/>
      <dgm:spPr/>
    </dgm:pt>
    <dgm:pt modelId="{EC7BEA76-3117-4983-8F8C-D1EF7259372E}" type="pres">
      <dgm:prSet presAssocID="{D0852C02-2B53-4214-93F1-63F5404ED07E}" presName="bgChev" presStyleLbl="node1" presStyleIdx="1" presStyleCnt="3"/>
      <dgm:spPr/>
    </dgm:pt>
    <dgm:pt modelId="{8CBB67E6-A94C-41C3-8027-950840652A30}" type="pres">
      <dgm:prSet presAssocID="{D0852C02-2B53-4214-93F1-63F5404ED07E}" presName="txNode" presStyleLbl="fgAcc1" presStyleIdx="1" presStyleCnt="3">
        <dgm:presLayoutVars>
          <dgm:bulletEnabled val="1"/>
        </dgm:presLayoutVars>
      </dgm:prSet>
      <dgm:spPr/>
    </dgm:pt>
    <dgm:pt modelId="{51D321EC-9BFA-475B-8F4B-AB4D659AA934}" type="pres">
      <dgm:prSet presAssocID="{F286ED45-8D83-45EB-BF8A-DB982513F73D}" presName="compositeSpace" presStyleCnt="0"/>
      <dgm:spPr/>
    </dgm:pt>
    <dgm:pt modelId="{3D644863-307A-4BAA-83B3-DB9C3F42B067}" type="pres">
      <dgm:prSet presAssocID="{3FF7AEF8-179B-4046-8FB5-0B9B61D6F42E}" presName="composite" presStyleCnt="0"/>
      <dgm:spPr/>
    </dgm:pt>
    <dgm:pt modelId="{DA782709-D46B-4F0E-A401-F3D5A51D07B8}" type="pres">
      <dgm:prSet presAssocID="{3FF7AEF8-179B-4046-8FB5-0B9B61D6F42E}" presName="bgChev" presStyleLbl="node1" presStyleIdx="2" presStyleCnt="3"/>
      <dgm:spPr/>
    </dgm:pt>
    <dgm:pt modelId="{2B1467C8-3C24-4545-B5F0-DC7E050F828A}" type="pres">
      <dgm:prSet presAssocID="{3FF7AEF8-179B-4046-8FB5-0B9B61D6F42E}" presName="txNode" presStyleLbl="fgAcc1" presStyleIdx="2" presStyleCnt="3">
        <dgm:presLayoutVars>
          <dgm:bulletEnabled val="1"/>
        </dgm:presLayoutVars>
      </dgm:prSet>
      <dgm:spPr/>
    </dgm:pt>
  </dgm:ptLst>
  <dgm:cxnLst>
    <dgm:cxn modelId="{E528C817-575F-46CB-B8F4-8D9709FD83AE}" srcId="{0DDE3C55-BC12-4B97-9F81-23933839DBF1}" destId="{D0852C02-2B53-4214-93F1-63F5404ED07E}" srcOrd="1" destOrd="0" parTransId="{B293173C-57CB-45D7-8079-2A1C004DBAF7}" sibTransId="{F286ED45-8D83-45EB-BF8A-DB982513F73D}"/>
    <dgm:cxn modelId="{0CFFD56F-9435-4C44-8EF9-63A9229B932D}" srcId="{0DDE3C55-BC12-4B97-9F81-23933839DBF1}" destId="{D01EA535-F744-4FA0-BA86-5E59DD59575A}" srcOrd="0" destOrd="0" parTransId="{126F51E1-8731-4D1A-A46B-0C0EEB7BEE29}" sibTransId="{6A957855-01AE-44E8-A855-B54D3A5AA2DD}"/>
    <dgm:cxn modelId="{A07B387E-6DB7-4C5C-A677-25B6A33F719B}" type="presOf" srcId="{3FF7AEF8-179B-4046-8FB5-0B9B61D6F42E}" destId="{2B1467C8-3C24-4545-B5F0-DC7E050F828A}" srcOrd="0" destOrd="0" presId="urn:microsoft.com/office/officeart/2005/8/layout/chevronAccent+Icon"/>
    <dgm:cxn modelId="{4641D195-1225-4EEF-A889-2892A81CFBC1}" type="presOf" srcId="{D0852C02-2B53-4214-93F1-63F5404ED07E}" destId="{8CBB67E6-A94C-41C3-8027-950840652A30}" srcOrd="0" destOrd="0" presId="urn:microsoft.com/office/officeart/2005/8/layout/chevronAccent+Icon"/>
    <dgm:cxn modelId="{2D90FA95-8297-4C9D-B35A-641A96B61325}" type="presOf" srcId="{D01EA535-F744-4FA0-BA86-5E59DD59575A}" destId="{DF097E89-D555-4123-9D5A-A590D7975C9C}" srcOrd="0" destOrd="0" presId="urn:microsoft.com/office/officeart/2005/8/layout/chevronAccent+Icon"/>
    <dgm:cxn modelId="{D0F7B2A6-012F-4BDE-AE18-29F7E1A477D2}" type="presOf" srcId="{0DDE3C55-BC12-4B97-9F81-23933839DBF1}" destId="{F0EBB306-9CC0-4CDF-BDC1-A20E51FFDA95}" srcOrd="0" destOrd="0" presId="urn:microsoft.com/office/officeart/2005/8/layout/chevronAccent+Icon"/>
    <dgm:cxn modelId="{9DE9F9E5-BE5A-433E-AF43-8C9C95C80E07}" srcId="{0DDE3C55-BC12-4B97-9F81-23933839DBF1}" destId="{3FF7AEF8-179B-4046-8FB5-0B9B61D6F42E}" srcOrd="2" destOrd="0" parTransId="{C77D425F-7D19-4091-99EF-FBF745C100BB}" sibTransId="{DB7ED83D-F7FC-405C-AE69-96E610015A20}"/>
    <dgm:cxn modelId="{6F3E3758-A178-41F0-9ACF-5CB5316FB2BA}" type="presParOf" srcId="{F0EBB306-9CC0-4CDF-BDC1-A20E51FFDA95}" destId="{D6D87A90-5345-4DB6-94B6-82069BC45D32}" srcOrd="0" destOrd="0" presId="urn:microsoft.com/office/officeart/2005/8/layout/chevronAccent+Icon"/>
    <dgm:cxn modelId="{D33FEB5F-B5DB-43DE-952D-5E18B3402792}" type="presParOf" srcId="{D6D87A90-5345-4DB6-94B6-82069BC45D32}" destId="{B4333B3B-CE58-442A-A23C-4C46743CAF31}" srcOrd="0" destOrd="0" presId="urn:microsoft.com/office/officeart/2005/8/layout/chevronAccent+Icon"/>
    <dgm:cxn modelId="{863CAD55-2F9F-483B-9D15-EDF2EBB747AC}" type="presParOf" srcId="{D6D87A90-5345-4DB6-94B6-82069BC45D32}" destId="{DF097E89-D555-4123-9D5A-A590D7975C9C}" srcOrd="1" destOrd="0" presId="urn:microsoft.com/office/officeart/2005/8/layout/chevronAccent+Icon"/>
    <dgm:cxn modelId="{60E2090E-9249-427E-B9D5-0BFB8BE38FF1}" type="presParOf" srcId="{F0EBB306-9CC0-4CDF-BDC1-A20E51FFDA95}" destId="{7FFE9663-E083-4DEB-86A0-43E1A415FB64}" srcOrd="1" destOrd="0" presId="urn:microsoft.com/office/officeart/2005/8/layout/chevronAccent+Icon"/>
    <dgm:cxn modelId="{DADE6C38-AA76-4DE6-BCF5-654C3D373600}" type="presParOf" srcId="{F0EBB306-9CC0-4CDF-BDC1-A20E51FFDA95}" destId="{960121D5-3EEF-4323-8239-F7D16EE8B424}" srcOrd="2" destOrd="0" presId="urn:microsoft.com/office/officeart/2005/8/layout/chevronAccent+Icon"/>
    <dgm:cxn modelId="{27CFA202-9FE9-405E-BC58-979576D9ED5E}" type="presParOf" srcId="{960121D5-3EEF-4323-8239-F7D16EE8B424}" destId="{EC7BEA76-3117-4983-8F8C-D1EF7259372E}" srcOrd="0" destOrd="0" presId="urn:microsoft.com/office/officeart/2005/8/layout/chevronAccent+Icon"/>
    <dgm:cxn modelId="{5DA53431-5B2C-4113-913F-9559121C0CCE}" type="presParOf" srcId="{960121D5-3EEF-4323-8239-F7D16EE8B424}" destId="{8CBB67E6-A94C-41C3-8027-950840652A30}" srcOrd="1" destOrd="0" presId="urn:microsoft.com/office/officeart/2005/8/layout/chevronAccent+Icon"/>
    <dgm:cxn modelId="{4A5784AE-73FF-457A-9475-326B93E59306}" type="presParOf" srcId="{F0EBB306-9CC0-4CDF-BDC1-A20E51FFDA95}" destId="{51D321EC-9BFA-475B-8F4B-AB4D659AA934}" srcOrd="3" destOrd="0" presId="urn:microsoft.com/office/officeart/2005/8/layout/chevronAccent+Icon"/>
    <dgm:cxn modelId="{C4C31BB1-C07F-46EC-8750-A00F778E1881}" type="presParOf" srcId="{F0EBB306-9CC0-4CDF-BDC1-A20E51FFDA95}" destId="{3D644863-307A-4BAA-83B3-DB9C3F42B067}" srcOrd="4" destOrd="0" presId="urn:microsoft.com/office/officeart/2005/8/layout/chevronAccent+Icon"/>
    <dgm:cxn modelId="{B6A7C045-4941-48EA-984B-A26629D41ED3}" type="presParOf" srcId="{3D644863-307A-4BAA-83B3-DB9C3F42B067}" destId="{DA782709-D46B-4F0E-A401-F3D5A51D07B8}" srcOrd="0" destOrd="0" presId="urn:microsoft.com/office/officeart/2005/8/layout/chevronAccent+Icon"/>
    <dgm:cxn modelId="{EE40C90E-5324-48F8-AC83-1E8D96839CD5}" type="presParOf" srcId="{3D644863-307A-4BAA-83B3-DB9C3F42B067}" destId="{2B1467C8-3C24-4545-B5F0-DC7E050F828A}"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333B3B-CE58-442A-A23C-4C46743CAF31}">
      <dsp:nvSpPr>
        <dsp:cNvPr id="0" name=""/>
        <dsp:cNvSpPr/>
      </dsp:nvSpPr>
      <dsp:spPr>
        <a:xfrm>
          <a:off x="714" y="1598988"/>
          <a:ext cx="1794867" cy="692818"/>
        </a:xfrm>
        <a:prstGeom prst="chevron">
          <a:avLst>
            <a:gd name="adj" fmla="val 4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097E89-D555-4123-9D5A-A590D7975C9C}">
      <dsp:nvSpPr>
        <dsp:cNvPr id="0" name=""/>
        <dsp:cNvSpPr/>
      </dsp:nvSpPr>
      <dsp:spPr>
        <a:xfrm>
          <a:off x="479345" y="1772192"/>
          <a:ext cx="1515665" cy="6928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Impute Missing Value – Simple Imputer</a:t>
          </a:r>
          <a:endParaRPr lang="en-ID" sz="1200" kern="1200" dirty="0"/>
        </a:p>
      </dsp:txBody>
      <dsp:txXfrm>
        <a:off x="499637" y="1792484"/>
        <a:ext cx="1475081" cy="652234"/>
      </dsp:txXfrm>
    </dsp:sp>
    <dsp:sp modelId="{EC7BEA76-3117-4983-8F8C-D1EF7259372E}">
      <dsp:nvSpPr>
        <dsp:cNvPr id="0" name=""/>
        <dsp:cNvSpPr/>
      </dsp:nvSpPr>
      <dsp:spPr>
        <a:xfrm>
          <a:off x="2050851" y="1598988"/>
          <a:ext cx="1794867" cy="692818"/>
        </a:xfrm>
        <a:prstGeom prst="chevron">
          <a:avLst>
            <a:gd name="adj" fmla="val 40000"/>
          </a:avLst>
        </a:prstGeom>
        <a:solidFill>
          <a:schemeClr val="accent5">
            <a:hueOff val="-3611398"/>
            <a:satOff val="0"/>
            <a:lumOff val="15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BB67E6-A94C-41C3-8027-950840652A30}">
      <dsp:nvSpPr>
        <dsp:cNvPr id="0" name=""/>
        <dsp:cNvSpPr/>
      </dsp:nvSpPr>
      <dsp:spPr>
        <a:xfrm>
          <a:off x="2529482" y="1772192"/>
          <a:ext cx="1515665" cy="6928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611398"/>
              <a:satOff val="0"/>
              <a:lumOff val="150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Encoding – One Hot Encoding </a:t>
          </a:r>
          <a:endParaRPr lang="en-ID" sz="1200" kern="1200" dirty="0"/>
        </a:p>
      </dsp:txBody>
      <dsp:txXfrm>
        <a:off x="2549774" y="1792484"/>
        <a:ext cx="1475081" cy="652234"/>
      </dsp:txXfrm>
    </dsp:sp>
    <dsp:sp modelId="{DA782709-D46B-4F0E-A401-F3D5A51D07B8}">
      <dsp:nvSpPr>
        <dsp:cNvPr id="0" name=""/>
        <dsp:cNvSpPr/>
      </dsp:nvSpPr>
      <dsp:spPr>
        <a:xfrm>
          <a:off x="4100988" y="1598988"/>
          <a:ext cx="1794867" cy="692818"/>
        </a:xfrm>
        <a:prstGeom prst="chevron">
          <a:avLst>
            <a:gd name="adj" fmla="val 40000"/>
          </a:avLst>
        </a:prstGeom>
        <a:solidFill>
          <a:schemeClr val="accent5">
            <a:hueOff val="-7222796"/>
            <a:satOff val="0"/>
            <a:lumOff val="30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1467C8-3C24-4545-B5F0-DC7E050F828A}">
      <dsp:nvSpPr>
        <dsp:cNvPr id="0" name=""/>
        <dsp:cNvSpPr/>
      </dsp:nvSpPr>
      <dsp:spPr>
        <a:xfrm>
          <a:off x="4579620" y="1772192"/>
          <a:ext cx="1515665" cy="6928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7222796"/>
              <a:satOff val="0"/>
              <a:lumOff val="300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Scaling – Robust Scaler</a:t>
          </a:r>
          <a:endParaRPr lang="en-ID" sz="1200" kern="1200" dirty="0"/>
        </a:p>
      </dsp:txBody>
      <dsp:txXfrm>
        <a:off x="4599912" y="1792484"/>
        <a:ext cx="1475081" cy="652234"/>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6492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3625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548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929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4239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514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648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1503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7501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3777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6893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732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873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5052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4056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hyperlink" Target="mailto:fnputri31@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github.com/indahputrii/Predict_Customer_Personality_to_Boost_Marketing_Campaign/blob/main/Source%20Code%20Predict_Customer_Personality_to_Boost_Marketing_Campaign.ipynb"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indahputrii/Predict_Customer_Personality_to_Boost_Marketing_Campaign/blob/main/Source%20Code%20Predict_Customer_Personality_to_Boost_Marketing_Campaign.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github.com/indahputrii/Predict_Customer_Personality_to_Boost_Marketing_Campaign/blob/main/Source%20Code%20Predict_Customer_Personality_to_Boost_Marketing_Campaign.ipynb" TargetMode="External"/><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hyperlink" Target="https://github.com/indahputrii/Predict_Customer_Personality_to_Boost_Marketing_Campaign/blob/main/Source%20Code%20Predict_Customer_Personality_to_Boost_Marketing_Campaign.ipynb" TargetMode="External"/><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hyperlink" Target="https://github.com/indahputrii/Predict_Customer_Personality_to_Boost_Marketing_Campaign/blob/main/Source%20Code%20Predict_Customer_Personality_to_Boost_Marketing_Campaign.ipynb" TargetMode="External"/><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github.com/indahputrii/Predict_Customer_Personality_to_Boost_Marketing_Campaign/blob/main/Source%20Code%20Predict_Customer_Personality_to_Boost_Marketing_Campaign.ipynb" TargetMode="Externa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github.com/indahputrii/Predict_Customer_Personality_to_Boost_Marketing_Campaign/blob/main/Source%20Code%20Predict_Customer_Personality_to_Boost_Marketing_Campaign.ipynb"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github.com/indahputrii/Predict_Customer_Personality_to_Boost_Marketing_Campaign/blob/main/Source%20Code%20Predict_Customer_Personality_to_Boost_Marketing_Campaign.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github.com/indahputrii/Predict_Customer_Personality_to_Boost_Marketing_Campaign/blob/main/Source%20Code%20Predict_Customer_Personality_to_Boost_Marketing_Campaign.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Predict Customer Personality to boost marketing campaign by using Machine Learning</a:t>
            </a:r>
            <a:endParaRPr sz="3180" dirty="0">
              <a:latin typeface="Dosis"/>
              <a:ea typeface="Dosis"/>
              <a:cs typeface="Dosis"/>
              <a:sym typeface="Dosis"/>
            </a:endParaRPr>
          </a:p>
        </p:txBody>
      </p:sp>
      <p:sp>
        <p:nvSpPr>
          <p:cNvPr id="100" name="Google Shape;100;p25"/>
          <p:cNvSpPr txBox="1"/>
          <p:nvPr/>
        </p:nvSpPr>
        <p:spPr>
          <a:xfrm>
            <a:off x="5952968" y="898600"/>
            <a:ext cx="2793161"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Fairuz Nur Indah Putri</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4"/>
              </a:rPr>
              <a:t>fnputri31@gmail.com</a:t>
            </a:r>
            <a:endParaRPr lang="en-US"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https://www.linkedin.com/in/fairuz-nur-indah-p/</a:t>
            </a:r>
          </a:p>
        </p:txBody>
      </p:sp>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dirty="0"/>
              <a:t>An Engineering Graduate that highly motivated about learning new things to improve my skills, especially in machine learning, quantitative analytics, and statistics. I am currently interested in working in the data field, especially being a data scientist. I have experience in using </a:t>
            </a:r>
            <a:r>
              <a:rPr lang="en-US" b="1" dirty="0"/>
              <a:t>Python</a:t>
            </a:r>
            <a:r>
              <a:rPr lang="en-US" dirty="0"/>
              <a:t>, </a:t>
            </a:r>
            <a:r>
              <a:rPr lang="en-US" b="1" dirty="0"/>
              <a:t>R</a:t>
            </a:r>
            <a:r>
              <a:rPr lang="en-US" dirty="0"/>
              <a:t>, and </a:t>
            </a:r>
            <a:r>
              <a:rPr lang="en-US" b="1" dirty="0"/>
              <a:t>SQL</a:t>
            </a:r>
            <a:r>
              <a:rPr lang="en-US" dirty="0"/>
              <a:t> and have several machine learning projects that I have worked on including </a:t>
            </a:r>
            <a:r>
              <a:rPr lang="en-US" b="1" dirty="0"/>
              <a:t>supervised</a:t>
            </a:r>
            <a:r>
              <a:rPr lang="en-US" dirty="0"/>
              <a:t>, </a:t>
            </a:r>
            <a:r>
              <a:rPr lang="en-US" b="1" dirty="0"/>
              <a:t>unsupervised</a:t>
            </a:r>
            <a:r>
              <a:rPr lang="en-US" dirty="0"/>
              <a:t>, </a:t>
            </a:r>
            <a:r>
              <a:rPr lang="en-US" b="1" dirty="0"/>
              <a:t>product recommendation</a:t>
            </a:r>
            <a:r>
              <a:rPr lang="en-US" dirty="0"/>
              <a:t>, </a:t>
            </a:r>
            <a:r>
              <a:rPr lang="en-US" b="1" dirty="0"/>
              <a:t>forecasting</a:t>
            </a:r>
            <a:r>
              <a:rPr lang="en-US" dirty="0"/>
              <a:t>, and </a:t>
            </a:r>
            <a:r>
              <a:rPr lang="en-US" b="1" dirty="0"/>
              <a:t>deep</a:t>
            </a:r>
            <a:r>
              <a:rPr lang="en-US" dirty="0"/>
              <a:t> </a:t>
            </a:r>
            <a:r>
              <a:rPr lang="en-US" b="1" dirty="0"/>
              <a:t>learning</a:t>
            </a:r>
            <a:r>
              <a:rPr lang="en-US" dirty="0"/>
              <a:t> with </a:t>
            </a:r>
            <a:r>
              <a:rPr lang="en-US" b="1" dirty="0" err="1"/>
              <a:t>tensorflow</a:t>
            </a:r>
            <a:r>
              <a:rPr lang="en-US" dirty="0"/>
              <a:t>. </a:t>
            </a:r>
          </a:p>
          <a:p>
            <a:pPr marL="0" lvl="0" indent="0" algn="just" rtl="0">
              <a:lnSpc>
                <a:spcPct val="95000"/>
              </a:lnSpc>
              <a:spcBef>
                <a:spcPts val="0"/>
              </a:spcBef>
              <a:spcAft>
                <a:spcPts val="1200"/>
              </a:spcAft>
              <a:buSzPts val="1018"/>
              <a:buNone/>
            </a:pPr>
            <a:endParaRPr lang="en-ID" dirty="0"/>
          </a:p>
        </p:txBody>
      </p:sp>
      <p:pic>
        <p:nvPicPr>
          <p:cNvPr id="6" name="Picture 5">
            <a:extLst>
              <a:ext uri="{FF2B5EF4-FFF2-40B4-BE49-F238E27FC236}">
                <a16:creationId xmlns:a16="http://schemas.microsoft.com/office/drawing/2014/main" id="{18C282E7-A51B-43A2-8310-E0ABE3E7FF4A}"/>
              </a:ext>
            </a:extLst>
          </p:cNvPr>
          <p:cNvPicPr>
            <a:picLocks noChangeAspect="1"/>
          </p:cNvPicPr>
          <p:nvPr/>
        </p:nvPicPr>
        <p:blipFill rotWithShape="1">
          <a:blip r:embed="rId5"/>
          <a:srcRect l="4979" t="2671" r="5504" b="25334"/>
          <a:stretch/>
        </p:blipFill>
        <p:spPr>
          <a:xfrm>
            <a:off x="4912370" y="727496"/>
            <a:ext cx="1040598" cy="113480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0554"/>
            <a:ext cx="8173759"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t>Conversion Rate Analysis Based on Income, Spending and Age</a:t>
            </a:r>
            <a:endParaRPr b="1" i="1" dirty="0"/>
          </a:p>
        </p:txBody>
      </p:sp>
      <p:sp>
        <p:nvSpPr>
          <p:cNvPr id="114" name="Google Shape;114;p27"/>
          <p:cNvSpPr txBox="1">
            <a:spLocks noGrp="1"/>
          </p:cNvSpPr>
          <p:nvPr>
            <p:ph type="body" idx="1"/>
          </p:nvPr>
        </p:nvSpPr>
        <p:spPr>
          <a:xfrm>
            <a:off x="83762" y="656134"/>
            <a:ext cx="8969496" cy="4390516"/>
          </a:xfrm>
          <a:prstGeom prst="rect">
            <a:avLst/>
          </a:prstGeom>
        </p:spPr>
        <p:txBody>
          <a:bodyPr spcFirstLastPara="1" wrap="square" lIns="91425" tIns="91425" rIns="91425" bIns="91425" anchor="t" anchorCtr="0">
            <a:normAutofit/>
          </a:bodyPr>
          <a:lstStyle/>
          <a:p>
            <a:pPr marL="133350" lvl="0" indent="0">
              <a:buClr>
                <a:schemeClr val="dk1"/>
              </a:buClr>
              <a:buSzPts val="1500"/>
              <a:buNone/>
            </a:pPr>
            <a:r>
              <a:rPr lang="en-US" sz="1500" dirty="0">
                <a:solidFill>
                  <a:schemeClr val="dk1"/>
                </a:solidFill>
              </a:rPr>
              <a:t>2. Data Preparation</a:t>
            </a:r>
          </a:p>
          <a:p>
            <a:pPr marL="133350" lvl="0" indent="0">
              <a:buClr>
                <a:schemeClr val="dk1"/>
              </a:buClr>
              <a:buSzPts val="1500"/>
              <a:buNone/>
            </a:pPr>
            <a:endParaRPr lang="en-US" sz="1500" dirty="0">
              <a:solidFill>
                <a:schemeClr val="dk1"/>
              </a:solidFill>
            </a:endParaRPr>
          </a:p>
          <a:p>
            <a:pPr marL="133350" lvl="0" indent="0">
              <a:buClr>
                <a:schemeClr val="dk1"/>
              </a:buClr>
              <a:buSzPts val="1500"/>
              <a:buNone/>
            </a:pPr>
            <a:endParaRPr sz="1500" dirty="0">
              <a:solidFill>
                <a:schemeClr val="dk1"/>
              </a:solidFill>
            </a:endParaRPr>
          </a:p>
        </p:txBody>
      </p:sp>
      <p:pic>
        <p:nvPicPr>
          <p:cNvPr id="1026" name="Picture 2">
            <a:extLst>
              <a:ext uri="{FF2B5EF4-FFF2-40B4-BE49-F238E27FC236}">
                <a16:creationId xmlns:a16="http://schemas.microsoft.com/office/drawing/2014/main" id="{209F9D43-0F2E-C1D7-007F-43B12B029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4164" y="1098632"/>
            <a:ext cx="2835672" cy="22628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6ADB03D-164E-AE6A-BFD3-980D8B88CBFE}"/>
              </a:ext>
            </a:extLst>
          </p:cNvPr>
          <p:cNvSpPr txBox="1"/>
          <p:nvPr/>
        </p:nvSpPr>
        <p:spPr>
          <a:xfrm>
            <a:off x="2059383" y="3441491"/>
            <a:ext cx="5193234" cy="307777"/>
          </a:xfrm>
          <a:prstGeom prst="rect">
            <a:avLst/>
          </a:prstGeom>
          <a:noFill/>
        </p:spPr>
        <p:txBody>
          <a:bodyPr wrap="square" rtlCol="0">
            <a:spAutoFit/>
          </a:bodyPr>
          <a:lstStyle/>
          <a:p>
            <a:pPr algn="ctr"/>
            <a:r>
              <a:rPr lang="en-US" dirty="0"/>
              <a:t>Change and merge </a:t>
            </a:r>
            <a:r>
              <a:rPr lang="en-US" dirty="0" err="1"/>
              <a:t>Janda</a:t>
            </a:r>
            <a:r>
              <a:rPr lang="en-US" dirty="0"/>
              <a:t> and </a:t>
            </a:r>
            <a:r>
              <a:rPr lang="en-US" dirty="0" err="1"/>
              <a:t>Duda</a:t>
            </a:r>
            <a:r>
              <a:rPr lang="en-US" dirty="0"/>
              <a:t> value with </a:t>
            </a:r>
            <a:r>
              <a:rPr lang="en-US" dirty="0" err="1"/>
              <a:t>Cerai</a:t>
            </a:r>
            <a:r>
              <a:rPr lang="en-US" dirty="0"/>
              <a:t> </a:t>
            </a:r>
            <a:endParaRPr lang="en-ID" dirty="0"/>
          </a:p>
        </p:txBody>
      </p:sp>
      <p:sp>
        <p:nvSpPr>
          <p:cNvPr id="7" name="Google Shape;115;p27">
            <a:extLst>
              <a:ext uri="{FF2B5EF4-FFF2-40B4-BE49-F238E27FC236}">
                <a16:creationId xmlns:a16="http://schemas.microsoft.com/office/drawing/2014/main" id="{0CD0F23A-428D-FD89-3B66-A2C8BE7BD8BB}"/>
              </a:ext>
            </a:extLst>
          </p:cNvPr>
          <p:cNvSpPr txBox="1"/>
          <p:nvPr/>
        </p:nvSpPr>
        <p:spPr>
          <a:xfrm>
            <a:off x="4656000" y="4763192"/>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4"/>
              </a:rPr>
              <a:t>Untuk selengkapnya, dapat melihat 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302778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0554"/>
            <a:ext cx="8173759"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t>Conversion Rate Analysis Based on Income, Spending and Age</a:t>
            </a:r>
            <a:endParaRPr b="1" i="1" dirty="0"/>
          </a:p>
        </p:txBody>
      </p:sp>
      <p:sp>
        <p:nvSpPr>
          <p:cNvPr id="114" name="Google Shape;114;p27"/>
          <p:cNvSpPr txBox="1">
            <a:spLocks noGrp="1"/>
          </p:cNvSpPr>
          <p:nvPr>
            <p:ph type="body" idx="1"/>
          </p:nvPr>
        </p:nvSpPr>
        <p:spPr>
          <a:xfrm>
            <a:off x="83762" y="656134"/>
            <a:ext cx="8969496" cy="4390516"/>
          </a:xfrm>
          <a:prstGeom prst="rect">
            <a:avLst/>
          </a:prstGeom>
        </p:spPr>
        <p:txBody>
          <a:bodyPr spcFirstLastPara="1" wrap="square" lIns="91425" tIns="91425" rIns="91425" bIns="91425" anchor="t" anchorCtr="0">
            <a:normAutofit/>
          </a:bodyPr>
          <a:lstStyle/>
          <a:p>
            <a:pPr marL="133350" lvl="0" indent="0">
              <a:buClr>
                <a:schemeClr val="dk1"/>
              </a:buClr>
              <a:buSzPts val="1500"/>
              <a:buNone/>
            </a:pPr>
            <a:r>
              <a:rPr lang="en-US" sz="1500" dirty="0">
                <a:solidFill>
                  <a:schemeClr val="dk1"/>
                </a:solidFill>
              </a:rPr>
              <a:t>3. Feature Engineering </a:t>
            </a:r>
          </a:p>
          <a:p>
            <a:pPr marL="133350" lvl="0" indent="0">
              <a:buClr>
                <a:schemeClr val="dk1"/>
              </a:buClr>
              <a:buSzPts val="1500"/>
              <a:buNone/>
            </a:pPr>
            <a:endParaRPr lang="en-US" sz="1500" dirty="0">
              <a:solidFill>
                <a:schemeClr val="dk1"/>
              </a:solidFill>
            </a:endParaRPr>
          </a:p>
          <a:p>
            <a:pPr marL="133350" lvl="0" indent="0">
              <a:buClr>
                <a:schemeClr val="dk1"/>
              </a:buClr>
              <a:buSzPts val="1500"/>
              <a:buNone/>
            </a:pPr>
            <a:endParaRPr sz="1500" dirty="0">
              <a:solidFill>
                <a:schemeClr val="dk1"/>
              </a:solidFill>
            </a:endParaRPr>
          </a:p>
        </p:txBody>
      </p:sp>
      <p:graphicFrame>
        <p:nvGraphicFramePr>
          <p:cNvPr id="2" name="Diagram 1">
            <a:extLst>
              <a:ext uri="{FF2B5EF4-FFF2-40B4-BE49-F238E27FC236}">
                <a16:creationId xmlns:a16="http://schemas.microsoft.com/office/drawing/2014/main" id="{5979C67D-A9F5-7F14-2869-009F42C1C401}"/>
              </a:ext>
            </a:extLst>
          </p:cNvPr>
          <p:cNvGraphicFramePr/>
          <p:nvPr>
            <p:extLst>
              <p:ext uri="{D42A27DB-BD31-4B8C-83A1-F6EECF244321}">
                <p14:modId xmlns:p14="http://schemas.microsoft.com/office/powerpoint/2010/main" val="2446021676"/>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Google Shape;115;p27">
            <a:extLst>
              <a:ext uri="{FF2B5EF4-FFF2-40B4-BE49-F238E27FC236}">
                <a16:creationId xmlns:a16="http://schemas.microsoft.com/office/drawing/2014/main" id="{395887A5-DDA4-78C3-C0AE-8740860A6363}"/>
              </a:ext>
            </a:extLst>
          </p:cNvPr>
          <p:cNvSpPr txBox="1"/>
          <p:nvPr/>
        </p:nvSpPr>
        <p:spPr>
          <a:xfrm>
            <a:off x="4656000" y="4763192"/>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8"/>
              </a:rPr>
              <a:t>Untuk selengkapnya, dapat melihat jupyter notebook </a:t>
            </a:r>
            <a:r>
              <a:rPr lang="en" sz="1100" dirty="0">
                <a:hlinkClick r:id="rId8"/>
              </a:rPr>
              <a:t>disini</a:t>
            </a:r>
            <a:endParaRPr sz="1100" dirty="0">
              <a:solidFill>
                <a:srgbClr val="000000"/>
              </a:solidFill>
            </a:endParaRPr>
          </a:p>
        </p:txBody>
      </p:sp>
    </p:spTree>
    <p:extLst>
      <p:ext uri="{BB962C8B-B14F-4D97-AF65-F5344CB8AC3E}">
        <p14:creationId xmlns:p14="http://schemas.microsoft.com/office/powerpoint/2010/main" val="2570713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0554"/>
            <a:ext cx="8173759"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t>Conversion Rate Analysis Based on Income, Spending and Age</a:t>
            </a:r>
            <a:endParaRPr b="1" i="1" dirty="0"/>
          </a:p>
        </p:txBody>
      </p:sp>
      <p:sp>
        <p:nvSpPr>
          <p:cNvPr id="114" name="Google Shape;114;p27"/>
          <p:cNvSpPr txBox="1">
            <a:spLocks noGrp="1"/>
          </p:cNvSpPr>
          <p:nvPr>
            <p:ph type="body" idx="1"/>
          </p:nvPr>
        </p:nvSpPr>
        <p:spPr>
          <a:xfrm>
            <a:off x="83762" y="656134"/>
            <a:ext cx="8969496" cy="4390516"/>
          </a:xfrm>
          <a:prstGeom prst="rect">
            <a:avLst/>
          </a:prstGeom>
        </p:spPr>
        <p:txBody>
          <a:bodyPr spcFirstLastPara="1" wrap="square" lIns="91425" tIns="91425" rIns="91425" bIns="91425" anchor="t" anchorCtr="0">
            <a:normAutofit/>
          </a:bodyPr>
          <a:lstStyle/>
          <a:p>
            <a:pPr marL="133350" indent="0">
              <a:buClr>
                <a:schemeClr val="dk1"/>
              </a:buClr>
              <a:buSzPts val="1500"/>
              <a:buNone/>
            </a:pPr>
            <a:endParaRPr lang="en-US" sz="2000" b="1" dirty="0"/>
          </a:p>
          <a:p>
            <a:pPr marL="133350" indent="0">
              <a:buClr>
                <a:schemeClr val="dk1"/>
              </a:buClr>
              <a:buSzPts val="1500"/>
              <a:buNone/>
            </a:pPr>
            <a:r>
              <a:rPr lang="en-US" sz="2000" b="1" dirty="0">
                <a:solidFill>
                  <a:schemeClr val="tx1"/>
                </a:solidFill>
              </a:rPr>
              <a:t>Elbow Method</a:t>
            </a:r>
            <a:endParaRPr lang="en-ID" sz="2000" b="1" dirty="0">
              <a:solidFill>
                <a:schemeClr val="tx1"/>
              </a:solidFill>
            </a:endParaRPr>
          </a:p>
          <a:p>
            <a:pPr marL="133350" lvl="0" indent="0">
              <a:buClr>
                <a:schemeClr val="dk1"/>
              </a:buClr>
              <a:buSzPts val="1500"/>
              <a:buNone/>
            </a:pPr>
            <a:endParaRPr sz="1500" dirty="0">
              <a:solidFill>
                <a:schemeClr val="dk1"/>
              </a:solidFill>
            </a:endParaRPr>
          </a:p>
        </p:txBody>
      </p:sp>
      <p:sp>
        <p:nvSpPr>
          <p:cNvPr id="3" name="TextBox 2">
            <a:extLst>
              <a:ext uri="{FF2B5EF4-FFF2-40B4-BE49-F238E27FC236}">
                <a16:creationId xmlns:a16="http://schemas.microsoft.com/office/drawing/2014/main" id="{7BAD5572-FE25-6852-7500-D10B28EAD796}"/>
              </a:ext>
            </a:extLst>
          </p:cNvPr>
          <p:cNvSpPr txBox="1"/>
          <p:nvPr/>
        </p:nvSpPr>
        <p:spPr>
          <a:xfrm>
            <a:off x="4086879" y="2094696"/>
            <a:ext cx="3673366" cy="738664"/>
          </a:xfrm>
          <a:prstGeom prst="rect">
            <a:avLst/>
          </a:prstGeom>
          <a:noFill/>
        </p:spPr>
        <p:txBody>
          <a:bodyPr wrap="square" rtlCol="0">
            <a:spAutoFit/>
          </a:bodyPr>
          <a:lstStyle/>
          <a:p>
            <a:r>
              <a:rPr lang="en-US" dirty="0"/>
              <a:t>Based on </a:t>
            </a:r>
            <a:r>
              <a:rPr lang="en-US" b="1" dirty="0"/>
              <a:t>elbow method</a:t>
            </a:r>
            <a:r>
              <a:rPr lang="en-US" dirty="0"/>
              <a:t> result, I choose 3 for the k because after looking forward through the model </a:t>
            </a:r>
            <a:r>
              <a:rPr lang="en-US" b="1" dirty="0"/>
              <a:t>k = 3 </a:t>
            </a:r>
            <a:r>
              <a:rPr lang="en-US" dirty="0"/>
              <a:t>gives good cluster.</a:t>
            </a:r>
            <a:endParaRPr lang="en-ID" dirty="0"/>
          </a:p>
        </p:txBody>
      </p:sp>
      <p:pic>
        <p:nvPicPr>
          <p:cNvPr id="1026" name="Picture 2">
            <a:extLst>
              <a:ext uri="{FF2B5EF4-FFF2-40B4-BE49-F238E27FC236}">
                <a16:creationId xmlns:a16="http://schemas.microsoft.com/office/drawing/2014/main" id="{C84C9620-5D2B-674A-1443-EBDCA124B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88" y="1780911"/>
            <a:ext cx="3295715" cy="2104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02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0554"/>
            <a:ext cx="8173759"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t>Conversion Rate Analysis Based on Income, Spending and Age</a:t>
            </a:r>
            <a:endParaRPr b="1" i="1" dirty="0"/>
          </a:p>
        </p:txBody>
      </p:sp>
      <p:sp>
        <p:nvSpPr>
          <p:cNvPr id="114" name="Google Shape;114;p27"/>
          <p:cNvSpPr txBox="1">
            <a:spLocks noGrp="1"/>
          </p:cNvSpPr>
          <p:nvPr>
            <p:ph type="body" idx="1"/>
          </p:nvPr>
        </p:nvSpPr>
        <p:spPr>
          <a:xfrm>
            <a:off x="83762" y="656134"/>
            <a:ext cx="8969496" cy="4390516"/>
          </a:xfrm>
          <a:prstGeom prst="rect">
            <a:avLst/>
          </a:prstGeom>
        </p:spPr>
        <p:txBody>
          <a:bodyPr spcFirstLastPara="1" wrap="square" lIns="91425" tIns="91425" rIns="91425" bIns="91425" anchor="t" anchorCtr="0">
            <a:normAutofit/>
          </a:bodyPr>
          <a:lstStyle/>
          <a:p>
            <a:pPr marL="133350" lvl="0" indent="0">
              <a:buClr>
                <a:schemeClr val="dk1"/>
              </a:buClr>
              <a:buSzPts val="1500"/>
              <a:buNone/>
            </a:pPr>
            <a:r>
              <a:rPr lang="en-US" sz="1700" b="1" dirty="0">
                <a:solidFill>
                  <a:schemeClr val="dk1"/>
                </a:solidFill>
              </a:rPr>
              <a:t>Modeling (With PCA)</a:t>
            </a:r>
          </a:p>
          <a:p>
            <a:pPr marL="133350" lvl="0" indent="0">
              <a:buClr>
                <a:schemeClr val="dk1"/>
              </a:buClr>
              <a:buSzPts val="1500"/>
              <a:buNone/>
            </a:pPr>
            <a:endParaRPr sz="1500" dirty="0">
              <a:solidFill>
                <a:schemeClr val="dk1"/>
              </a:solidFill>
            </a:endParaRPr>
          </a:p>
        </p:txBody>
      </p:sp>
      <p:sp>
        <p:nvSpPr>
          <p:cNvPr id="6" name="TextBox 5">
            <a:extLst>
              <a:ext uri="{FF2B5EF4-FFF2-40B4-BE49-F238E27FC236}">
                <a16:creationId xmlns:a16="http://schemas.microsoft.com/office/drawing/2014/main" id="{772CC104-E875-BA72-F8B4-4652DBBEF9E1}"/>
              </a:ext>
            </a:extLst>
          </p:cNvPr>
          <p:cNvSpPr txBox="1"/>
          <p:nvPr/>
        </p:nvSpPr>
        <p:spPr>
          <a:xfrm>
            <a:off x="3724383" y="1763836"/>
            <a:ext cx="4968222" cy="1615827"/>
          </a:xfrm>
          <a:prstGeom prst="rect">
            <a:avLst/>
          </a:prstGeom>
          <a:noFill/>
        </p:spPr>
        <p:txBody>
          <a:bodyPr wrap="square" rtlCol="0">
            <a:spAutoFit/>
          </a:bodyPr>
          <a:lstStyle/>
          <a:p>
            <a:r>
              <a:rPr lang="en-US" sz="1100" dirty="0"/>
              <a:t>After fit and transform the model with PCA using data after feature engineering.  We can get the </a:t>
            </a:r>
            <a:r>
              <a:rPr lang="en-US" sz="1100" dirty="0" err="1"/>
              <a:t>pca</a:t>
            </a:r>
            <a:r>
              <a:rPr lang="en-US" sz="1100" dirty="0"/>
              <a:t> component with </a:t>
            </a:r>
            <a:r>
              <a:rPr lang="en-US" sz="1100" b="1" dirty="0" err="1"/>
              <a:t>pca.components</a:t>
            </a:r>
            <a:r>
              <a:rPr lang="en-US" sz="1100" b="1" dirty="0"/>
              <a:t>_</a:t>
            </a:r>
            <a:r>
              <a:rPr lang="en-US" sz="1100" dirty="0"/>
              <a:t>,</a:t>
            </a:r>
            <a:r>
              <a:rPr lang="en-US" sz="1100" b="1" dirty="0"/>
              <a:t> </a:t>
            </a:r>
            <a:r>
              <a:rPr lang="en-US" sz="1100" dirty="0"/>
              <a:t>and according to the picture beside we can see all features that more dominant and representative to the PC.</a:t>
            </a:r>
          </a:p>
          <a:p>
            <a:pPr marL="285750" indent="-285750">
              <a:buFont typeface="Arial" panose="020B0604020202020204" pitchFamily="34" charset="0"/>
              <a:buChar char="•"/>
            </a:pPr>
            <a:r>
              <a:rPr lang="en-US" sz="1100" b="1" dirty="0" err="1"/>
              <a:t>WebConvertion_rate</a:t>
            </a:r>
            <a:r>
              <a:rPr lang="en-US" sz="1100" b="1" dirty="0"/>
              <a:t>% </a:t>
            </a:r>
            <a:r>
              <a:rPr lang="en-US" sz="1100" dirty="0"/>
              <a:t>represent pc1 with </a:t>
            </a:r>
            <a:r>
              <a:rPr lang="en-US" sz="1100" dirty="0" err="1"/>
              <a:t>pca</a:t>
            </a:r>
            <a:r>
              <a:rPr lang="en-US" sz="1100" dirty="0"/>
              <a:t> component score 0.635</a:t>
            </a:r>
          </a:p>
          <a:p>
            <a:pPr marL="285750" indent="-285750">
              <a:buFont typeface="Arial" panose="020B0604020202020204" pitchFamily="34" charset="0"/>
              <a:buChar char="•"/>
            </a:pPr>
            <a:r>
              <a:rPr lang="en-US" sz="1100" b="1" dirty="0" err="1"/>
              <a:t>NumDealsPurchaces</a:t>
            </a:r>
            <a:r>
              <a:rPr lang="en-US" sz="1100" b="1" dirty="0"/>
              <a:t> </a:t>
            </a:r>
            <a:r>
              <a:rPr lang="en-US" sz="1100" dirty="0"/>
              <a:t>represent pc2 with </a:t>
            </a:r>
            <a:r>
              <a:rPr lang="en-US" sz="1100" dirty="0" err="1"/>
              <a:t>pca</a:t>
            </a:r>
            <a:r>
              <a:rPr lang="en-US" sz="1100" dirty="0"/>
              <a:t> component score 0.835.</a:t>
            </a:r>
          </a:p>
          <a:p>
            <a:pPr marL="285750" indent="-285750">
              <a:buFont typeface="Arial" panose="020B0604020202020204" pitchFamily="34" charset="0"/>
              <a:buChar char="•"/>
            </a:pPr>
            <a:r>
              <a:rPr lang="en-US" sz="1100" b="1" dirty="0" err="1"/>
              <a:t>WebConvertion_rate</a:t>
            </a:r>
            <a:r>
              <a:rPr lang="en-US" sz="1100" b="1" dirty="0"/>
              <a:t>%  and </a:t>
            </a:r>
            <a:r>
              <a:rPr lang="en-US" sz="1100" b="1" dirty="0" err="1"/>
              <a:t>Year_Join</a:t>
            </a:r>
            <a:r>
              <a:rPr lang="en-US" sz="1100" dirty="0"/>
              <a:t> represent pc3 with </a:t>
            </a:r>
            <a:r>
              <a:rPr lang="en-US" sz="1100" dirty="0" err="1"/>
              <a:t>pca</a:t>
            </a:r>
            <a:r>
              <a:rPr lang="en-US" sz="1100" dirty="0"/>
              <a:t> component score 0.508 and -0.601. I choose </a:t>
            </a:r>
            <a:r>
              <a:rPr lang="en-US" sz="1100" b="1" dirty="0" err="1"/>
              <a:t>Year_Join</a:t>
            </a:r>
            <a:r>
              <a:rPr lang="en-US" sz="1100" b="1" dirty="0"/>
              <a:t> </a:t>
            </a:r>
            <a:r>
              <a:rPr lang="en-US" sz="1100" dirty="0"/>
              <a:t>because it more represent to the pc3. Minus means different direction. </a:t>
            </a:r>
            <a:endParaRPr lang="en-ID" sz="1100" dirty="0"/>
          </a:p>
        </p:txBody>
      </p:sp>
      <p:pic>
        <p:nvPicPr>
          <p:cNvPr id="5" name="Picture 4">
            <a:extLst>
              <a:ext uri="{FF2B5EF4-FFF2-40B4-BE49-F238E27FC236}">
                <a16:creationId xmlns:a16="http://schemas.microsoft.com/office/drawing/2014/main" id="{C7F562BA-B274-9ED0-B767-F8743E6DCF81}"/>
              </a:ext>
            </a:extLst>
          </p:cNvPr>
          <p:cNvPicPr>
            <a:picLocks noChangeAspect="1"/>
          </p:cNvPicPr>
          <p:nvPr/>
        </p:nvPicPr>
        <p:blipFill>
          <a:blip r:embed="rId3"/>
          <a:stretch>
            <a:fillRect/>
          </a:stretch>
        </p:blipFill>
        <p:spPr>
          <a:xfrm>
            <a:off x="815551" y="1135709"/>
            <a:ext cx="2367915" cy="3910941"/>
          </a:xfrm>
          <a:prstGeom prst="rect">
            <a:avLst/>
          </a:prstGeom>
        </p:spPr>
      </p:pic>
    </p:spTree>
    <p:extLst>
      <p:ext uri="{BB962C8B-B14F-4D97-AF65-F5344CB8AC3E}">
        <p14:creationId xmlns:p14="http://schemas.microsoft.com/office/powerpoint/2010/main" val="3993682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0554"/>
            <a:ext cx="8173759"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t>Conversion Rate Analysis Based on Income, Spending and Age</a:t>
            </a:r>
            <a:endParaRPr b="1" i="1" dirty="0"/>
          </a:p>
        </p:txBody>
      </p:sp>
      <p:sp>
        <p:nvSpPr>
          <p:cNvPr id="114" name="Google Shape;114;p27"/>
          <p:cNvSpPr txBox="1">
            <a:spLocks noGrp="1"/>
          </p:cNvSpPr>
          <p:nvPr>
            <p:ph type="body" idx="1"/>
          </p:nvPr>
        </p:nvSpPr>
        <p:spPr>
          <a:xfrm>
            <a:off x="83762" y="656134"/>
            <a:ext cx="8969496" cy="4390516"/>
          </a:xfrm>
          <a:prstGeom prst="rect">
            <a:avLst/>
          </a:prstGeom>
        </p:spPr>
        <p:txBody>
          <a:bodyPr spcFirstLastPara="1" wrap="square" lIns="91425" tIns="91425" rIns="91425" bIns="91425" anchor="t" anchorCtr="0">
            <a:normAutofit/>
          </a:bodyPr>
          <a:lstStyle/>
          <a:p>
            <a:pPr marL="133350" indent="0">
              <a:buClr>
                <a:schemeClr val="dk1"/>
              </a:buClr>
              <a:buSzPts val="1500"/>
              <a:buNone/>
            </a:pPr>
            <a:r>
              <a:rPr lang="en-US" sz="1600" b="1" dirty="0">
                <a:solidFill>
                  <a:schemeClr val="dk1"/>
                </a:solidFill>
              </a:rPr>
              <a:t>1. Modeling (With PCA)</a:t>
            </a:r>
          </a:p>
          <a:p>
            <a:pPr marL="133350" lvl="0" indent="0">
              <a:buClr>
                <a:schemeClr val="dk1"/>
              </a:buClr>
              <a:buSzPts val="1500"/>
              <a:buNone/>
            </a:pPr>
            <a:endParaRPr lang="en-US" sz="1500" dirty="0">
              <a:solidFill>
                <a:schemeClr val="dk1"/>
              </a:solidFill>
            </a:endParaRPr>
          </a:p>
          <a:p>
            <a:pPr marL="133350" lvl="0" indent="0">
              <a:buClr>
                <a:schemeClr val="dk1"/>
              </a:buClr>
              <a:buSzPts val="1500"/>
              <a:buNone/>
            </a:pPr>
            <a:r>
              <a:rPr lang="en-US" sz="1500" b="1" dirty="0">
                <a:solidFill>
                  <a:schemeClr val="dk1"/>
                </a:solidFill>
              </a:rPr>
              <a:t>Clustering result</a:t>
            </a:r>
          </a:p>
          <a:p>
            <a:pPr marL="133350" lvl="0" indent="0">
              <a:buClr>
                <a:schemeClr val="dk1"/>
              </a:buClr>
              <a:buSzPts val="1500"/>
              <a:buNone/>
            </a:pPr>
            <a:endParaRPr lang="en-US" sz="1500" dirty="0">
              <a:solidFill>
                <a:schemeClr val="dk1"/>
              </a:solidFill>
            </a:endParaRPr>
          </a:p>
          <a:p>
            <a:pPr marL="133350" lvl="0" indent="0">
              <a:buClr>
                <a:schemeClr val="dk1"/>
              </a:buClr>
              <a:buSzPts val="1500"/>
              <a:buNone/>
            </a:pPr>
            <a:endParaRPr sz="1500" dirty="0">
              <a:solidFill>
                <a:schemeClr val="dk1"/>
              </a:solidFill>
            </a:endParaRPr>
          </a:p>
        </p:txBody>
      </p:sp>
      <p:sp>
        <p:nvSpPr>
          <p:cNvPr id="3" name="TextBox 2">
            <a:extLst>
              <a:ext uri="{FF2B5EF4-FFF2-40B4-BE49-F238E27FC236}">
                <a16:creationId xmlns:a16="http://schemas.microsoft.com/office/drawing/2014/main" id="{5FA21652-4AF6-D87E-F2FF-E1832E122940}"/>
              </a:ext>
            </a:extLst>
          </p:cNvPr>
          <p:cNvSpPr txBox="1"/>
          <p:nvPr/>
        </p:nvSpPr>
        <p:spPr>
          <a:xfrm>
            <a:off x="2863800" y="1277507"/>
            <a:ext cx="2457885" cy="2631490"/>
          </a:xfrm>
          <a:prstGeom prst="rect">
            <a:avLst/>
          </a:prstGeom>
          <a:noFill/>
        </p:spPr>
        <p:txBody>
          <a:bodyPr wrap="square" rtlCol="0">
            <a:spAutoFit/>
          </a:bodyPr>
          <a:lstStyle/>
          <a:p>
            <a:pPr marL="171450" indent="-171450" algn="just">
              <a:buFont typeface="Arial" panose="020B0604020202020204" pitchFamily="34" charset="0"/>
              <a:buChar char="•"/>
            </a:pPr>
            <a:r>
              <a:rPr lang="en-US" sz="1100" b="1" dirty="0"/>
              <a:t>Pc1(</a:t>
            </a:r>
            <a:r>
              <a:rPr lang="en-US" sz="1100" b="1" dirty="0" err="1"/>
              <a:t>WebConversion_rate</a:t>
            </a:r>
            <a:r>
              <a:rPr lang="en-US" sz="1100" b="1" dirty="0"/>
              <a:t>%): </a:t>
            </a:r>
            <a:r>
              <a:rPr lang="en-US" sz="1100" dirty="0"/>
              <a:t>label 1 is distributed in the low value, label 0 in the middle value, and label 2 in the high value.</a:t>
            </a:r>
          </a:p>
          <a:p>
            <a:pPr algn="just"/>
            <a:endParaRPr lang="en-US" sz="1100" dirty="0"/>
          </a:p>
          <a:p>
            <a:pPr marL="171450" indent="-171450" algn="just">
              <a:buFont typeface="Arial" panose="020B0604020202020204" pitchFamily="34" charset="0"/>
              <a:buChar char="•"/>
            </a:pPr>
            <a:r>
              <a:rPr lang="en-US" sz="1100" b="1" dirty="0"/>
              <a:t>Pc2(</a:t>
            </a:r>
            <a:r>
              <a:rPr lang="en-US" sz="1100" b="1" dirty="0" err="1"/>
              <a:t>NumDealsPurchaces</a:t>
            </a:r>
            <a:r>
              <a:rPr lang="en-US" sz="1100" b="1" dirty="0"/>
              <a:t>): </a:t>
            </a:r>
            <a:r>
              <a:rPr lang="en-US" sz="1100" dirty="0"/>
              <a:t>label 0 is distributed in the middle value, label 1 is distributed in the low value and label 2 is distributed in the high value.</a:t>
            </a:r>
          </a:p>
          <a:p>
            <a:pPr algn="just"/>
            <a:endParaRPr lang="en-US" sz="1100" dirty="0"/>
          </a:p>
          <a:p>
            <a:pPr marL="171450" indent="-171450" algn="just">
              <a:buFont typeface="Arial" panose="020B0604020202020204" pitchFamily="34" charset="0"/>
              <a:buChar char="•"/>
            </a:pPr>
            <a:r>
              <a:rPr lang="en-US" sz="1100" dirty="0"/>
              <a:t>In addition, label 2 has a high standard deviation because the distribution is spread when viewed on labels pc1 and pc2.</a:t>
            </a:r>
            <a:endParaRPr lang="en-ID" sz="1100" dirty="0"/>
          </a:p>
        </p:txBody>
      </p:sp>
      <p:sp>
        <p:nvSpPr>
          <p:cNvPr id="13" name="TextBox 12">
            <a:extLst>
              <a:ext uri="{FF2B5EF4-FFF2-40B4-BE49-F238E27FC236}">
                <a16:creationId xmlns:a16="http://schemas.microsoft.com/office/drawing/2014/main" id="{7B5E5C9D-E2E9-6302-05EB-2660A4021A2E}"/>
              </a:ext>
            </a:extLst>
          </p:cNvPr>
          <p:cNvSpPr txBox="1"/>
          <p:nvPr/>
        </p:nvSpPr>
        <p:spPr>
          <a:xfrm>
            <a:off x="5774417" y="3439638"/>
            <a:ext cx="3058035" cy="1107996"/>
          </a:xfrm>
          <a:prstGeom prst="rect">
            <a:avLst/>
          </a:prstGeom>
          <a:noFill/>
        </p:spPr>
        <p:txBody>
          <a:bodyPr wrap="square" rtlCol="0">
            <a:spAutoFit/>
          </a:bodyPr>
          <a:lstStyle/>
          <a:p>
            <a:pPr marL="171450" indent="-171450" algn="just">
              <a:buFont typeface="Arial" panose="020B0604020202020204" pitchFamily="34" charset="0"/>
              <a:buChar char="•"/>
            </a:pPr>
            <a:r>
              <a:rPr lang="en-US" sz="1100" b="1" dirty="0"/>
              <a:t>Pc3</a:t>
            </a:r>
            <a:r>
              <a:rPr lang="en-US" sz="1100" dirty="0"/>
              <a:t> </a:t>
            </a:r>
            <a:r>
              <a:rPr lang="en-US" sz="1100" b="1" dirty="0"/>
              <a:t>(</a:t>
            </a:r>
            <a:r>
              <a:rPr lang="en-US" sz="1100" b="1" dirty="0" err="1"/>
              <a:t>Year_Join</a:t>
            </a:r>
            <a:r>
              <a:rPr lang="en-US" sz="1100" b="1" dirty="0"/>
              <a:t>):</a:t>
            </a:r>
            <a:r>
              <a:rPr lang="en-US" sz="1100" dirty="0"/>
              <a:t> label 0 is distributed in the middle value of </a:t>
            </a:r>
            <a:r>
              <a:rPr lang="en-US" sz="1100" b="1" dirty="0"/>
              <a:t>pc2</a:t>
            </a:r>
            <a:r>
              <a:rPr lang="en-US" sz="1100" dirty="0"/>
              <a:t> and high value of </a:t>
            </a:r>
            <a:r>
              <a:rPr lang="en-US" sz="1100" b="1" dirty="0"/>
              <a:t>pc1</a:t>
            </a:r>
            <a:r>
              <a:rPr lang="en-US" sz="1100" dirty="0"/>
              <a:t>, label 1 is distributed in the low value of </a:t>
            </a:r>
            <a:r>
              <a:rPr lang="en-US" sz="1100" b="1" dirty="0"/>
              <a:t>pc1</a:t>
            </a:r>
            <a:r>
              <a:rPr lang="en-US" sz="1100" dirty="0"/>
              <a:t> and </a:t>
            </a:r>
            <a:r>
              <a:rPr lang="en-US" sz="1100" b="1" dirty="0"/>
              <a:t>pc2</a:t>
            </a:r>
            <a:r>
              <a:rPr lang="en-US" sz="1100" dirty="0"/>
              <a:t>, label 2 is distributed in the high value of </a:t>
            </a:r>
            <a:r>
              <a:rPr lang="en-US" sz="1100" b="1" dirty="0"/>
              <a:t>pc1 </a:t>
            </a:r>
            <a:r>
              <a:rPr lang="en-US" sz="1100" dirty="0"/>
              <a:t>and low value of </a:t>
            </a:r>
            <a:r>
              <a:rPr lang="en-US" sz="1100" b="1" dirty="0"/>
              <a:t>pc2</a:t>
            </a:r>
            <a:r>
              <a:rPr lang="en-US" sz="1100" dirty="0"/>
              <a:t>.</a:t>
            </a:r>
          </a:p>
          <a:p>
            <a:pPr algn="just"/>
            <a:endParaRPr lang="en-ID" sz="1100" dirty="0"/>
          </a:p>
        </p:txBody>
      </p:sp>
      <p:pic>
        <p:nvPicPr>
          <p:cNvPr id="2050" name="Picture 2">
            <a:extLst>
              <a:ext uri="{FF2B5EF4-FFF2-40B4-BE49-F238E27FC236}">
                <a16:creationId xmlns:a16="http://schemas.microsoft.com/office/drawing/2014/main" id="{3D1D75D5-8F8A-E761-0AEE-9BDE48120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450" y="1728978"/>
            <a:ext cx="2456350" cy="24622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108FD75-6C2F-9B92-69B5-3038B98339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5258" y="977425"/>
            <a:ext cx="2456351" cy="246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246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0554"/>
            <a:ext cx="8173759"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t>Conversion Rate Analysis Based on Income, Spending and Age</a:t>
            </a:r>
            <a:endParaRPr b="1" i="1" dirty="0"/>
          </a:p>
        </p:txBody>
      </p:sp>
      <p:sp>
        <p:nvSpPr>
          <p:cNvPr id="114" name="Google Shape;114;p27"/>
          <p:cNvSpPr txBox="1">
            <a:spLocks noGrp="1"/>
          </p:cNvSpPr>
          <p:nvPr>
            <p:ph type="body" idx="1"/>
          </p:nvPr>
        </p:nvSpPr>
        <p:spPr>
          <a:xfrm>
            <a:off x="83762" y="656134"/>
            <a:ext cx="8969496" cy="4390516"/>
          </a:xfrm>
          <a:prstGeom prst="rect">
            <a:avLst/>
          </a:prstGeom>
        </p:spPr>
        <p:txBody>
          <a:bodyPr spcFirstLastPara="1" wrap="square" lIns="91425" tIns="91425" rIns="91425" bIns="91425" anchor="t" anchorCtr="0">
            <a:normAutofit/>
          </a:bodyPr>
          <a:lstStyle/>
          <a:p>
            <a:pPr marL="133350" lvl="0" indent="0">
              <a:buClr>
                <a:schemeClr val="dk1"/>
              </a:buClr>
              <a:buSzPts val="1500"/>
              <a:buNone/>
            </a:pPr>
            <a:r>
              <a:rPr lang="en-US" sz="1500" b="1" dirty="0">
                <a:solidFill>
                  <a:schemeClr val="dk1"/>
                </a:solidFill>
              </a:rPr>
              <a:t>2. Modeling (Without PCA)</a:t>
            </a:r>
          </a:p>
          <a:p>
            <a:pPr marL="133350" lvl="0" indent="0">
              <a:buClr>
                <a:schemeClr val="dk1"/>
              </a:buClr>
              <a:buSzPts val="1500"/>
              <a:buNone/>
            </a:pPr>
            <a:r>
              <a:rPr lang="en-US" sz="1500" b="1" dirty="0">
                <a:solidFill>
                  <a:schemeClr val="dk1"/>
                </a:solidFill>
              </a:rPr>
              <a:t>Clustering result based on Income, Spending, and Age</a:t>
            </a:r>
          </a:p>
          <a:p>
            <a:pPr marL="133350" lvl="0" indent="0">
              <a:buClr>
                <a:schemeClr val="dk1"/>
              </a:buClr>
              <a:buSzPts val="1500"/>
              <a:buNone/>
            </a:pPr>
            <a:endParaRPr lang="en-US" sz="1500" b="1" dirty="0">
              <a:solidFill>
                <a:schemeClr val="dk1"/>
              </a:solidFill>
            </a:endParaRPr>
          </a:p>
          <a:p>
            <a:pPr marL="133350" lvl="0" indent="0">
              <a:buClr>
                <a:schemeClr val="dk1"/>
              </a:buClr>
              <a:buSzPts val="1500"/>
              <a:buNone/>
            </a:pPr>
            <a:endParaRPr lang="en-US" sz="1500" dirty="0">
              <a:solidFill>
                <a:schemeClr val="dk1"/>
              </a:solidFill>
            </a:endParaRPr>
          </a:p>
          <a:p>
            <a:pPr marL="133350" lvl="0" indent="0">
              <a:buClr>
                <a:schemeClr val="dk1"/>
              </a:buClr>
              <a:buSzPts val="1500"/>
              <a:buNone/>
            </a:pPr>
            <a:endParaRPr sz="1500" dirty="0">
              <a:solidFill>
                <a:schemeClr val="dk1"/>
              </a:solidFill>
            </a:endParaRPr>
          </a:p>
        </p:txBody>
      </p:sp>
      <p:pic>
        <p:nvPicPr>
          <p:cNvPr id="3074" name="Picture 2">
            <a:extLst>
              <a:ext uri="{FF2B5EF4-FFF2-40B4-BE49-F238E27FC236}">
                <a16:creationId xmlns:a16="http://schemas.microsoft.com/office/drawing/2014/main" id="{C81999F3-60AE-91AA-D4E2-4B3778505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6178" y="1461088"/>
            <a:ext cx="2651643" cy="1763376"/>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168;p7">
            <a:extLst>
              <a:ext uri="{FF2B5EF4-FFF2-40B4-BE49-F238E27FC236}">
                <a16:creationId xmlns:a16="http://schemas.microsoft.com/office/drawing/2014/main" id="{C615234F-BC8F-9978-40EE-BB52E0FD94F9}"/>
              </a:ext>
            </a:extLst>
          </p:cNvPr>
          <p:cNvSpPr txBox="1">
            <a:spLocks/>
          </p:cNvSpPr>
          <p:nvPr/>
        </p:nvSpPr>
        <p:spPr>
          <a:xfrm>
            <a:off x="407173" y="3513222"/>
            <a:ext cx="8322674" cy="1404620"/>
          </a:xfrm>
          <a:prstGeom prst="rect">
            <a:avLst/>
          </a:prstGeom>
          <a:solidFill>
            <a:srgbClr val="FFFFFF"/>
          </a:solidFill>
          <a:ln w="25400" cap="flat" cmpd="sng">
            <a:solidFill>
              <a:schemeClr val="accent1"/>
            </a:solidFill>
            <a:prstDash val="solid"/>
            <a:round/>
            <a:headEnd type="none" w="sm" len="sm"/>
            <a:tailEnd type="none" w="sm" len="sm"/>
          </a:ln>
        </p:spPr>
        <p:txBody>
          <a:bodyPr spcFirstLastPara="1" wrap="square" lIns="91400" tIns="91400" rIns="91400" bIns="9140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Clr>
                <a:srgbClr val="000000"/>
              </a:buClr>
              <a:buSzPts val="756"/>
              <a:buFont typeface="Arial"/>
              <a:buNone/>
            </a:pPr>
            <a:r>
              <a:rPr lang="en-US" dirty="0">
                <a:solidFill>
                  <a:schemeClr val="tx1"/>
                </a:solidFill>
              </a:rPr>
              <a:t>Based on the relationship between </a:t>
            </a:r>
            <a:r>
              <a:rPr lang="en-US" b="1" dirty="0">
                <a:solidFill>
                  <a:schemeClr val="tx1"/>
                </a:solidFill>
              </a:rPr>
              <a:t>income</a:t>
            </a:r>
            <a:r>
              <a:rPr lang="en-US" dirty="0">
                <a:solidFill>
                  <a:schemeClr val="tx1"/>
                </a:solidFill>
              </a:rPr>
              <a:t> and </a:t>
            </a:r>
            <a:r>
              <a:rPr lang="en-US" b="1" dirty="0">
                <a:solidFill>
                  <a:schemeClr val="tx1"/>
                </a:solidFill>
              </a:rPr>
              <a:t>spending</a:t>
            </a:r>
            <a:r>
              <a:rPr lang="en-US" dirty="0">
                <a:solidFill>
                  <a:schemeClr val="tx1"/>
                </a:solidFill>
              </a:rPr>
              <a:t>, </a:t>
            </a:r>
            <a:r>
              <a:rPr lang="en-US" b="1" dirty="0">
                <a:solidFill>
                  <a:schemeClr val="tx1"/>
                </a:solidFill>
              </a:rPr>
              <a:t>web conversion rate </a:t>
            </a:r>
            <a:r>
              <a:rPr lang="en-US" dirty="0">
                <a:solidFill>
                  <a:schemeClr val="tx1"/>
                </a:solidFill>
              </a:rPr>
              <a:t>and </a:t>
            </a:r>
            <a:r>
              <a:rPr lang="en-US" b="1" dirty="0">
                <a:solidFill>
                  <a:schemeClr val="tx1"/>
                </a:solidFill>
              </a:rPr>
              <a:t>income</a:t>
            </a:r>
            <a:r>
              <a:rPr lang="en-US" dirty="0">
                <a:solidFill>
                  <a:schemeClr val="tx1"/>
                </a:solidFill>
              </a:rPr>
              <a:t> are determined by three clusters, namely:</a:t>
            </a:r>
          </a:p>
          <a:p>
            <a:pPr marL="285750" indent="-285750">
              <a:lnSpc>
                <a:spcPct val="100000"/>
              </a:lnSpc>
              <a:buClr>
                <a:srgbClr val="000000"/>
              </a:buClr>
              <a:buSzPts val="756"/>
            </a:pPr>
            <a:r>
              <a:rPr lang="en-US" dirty="0">
                <a:solidFill>
                  <a:schemeClr val="tx1"/>
                </a:solidFill>
              </a:rPr>
              <a:t>Label 0 = High Spender</a:t>
            </a:r>
          </a:p>
          <a:p>
            <a:pPr marL="285750" indent="-285750">
              <a:lnSpc>
                <a:spcPct val="100000"/>
              </a:lnSpc>
              <a:buClr>
                <a:srgbClr val="000000"/>
              </a:buClr>
              <a:buSzPts val="756"/>
            </a:pPr>
            <a:r>
              <a:rPr lang="en-US" dirty="0">
                <a:solidFill>
                  <a:schemeClr val="tx1"/>
                </a:solidFill>
              </a:rPr>
              <a:t>Label 1 = Mid Spender</a:t>
            </a:r>
          </a:p>
          <a:p>
            <a:pPr marL="285750" indent="-285750">
              <a:lnSpc>
                <a:spcPct val="100000"/>
              </a:lnSpc>
              <a:buClr>
                <a:srgbClr val="000000"/>
              </a:buClr>
              <a:buSzPts val="756"/>
            </a:pPr>
            <a:r>
              <a:rPr lang="en-US" dirty="0">
                <a:solidFill>
                  <a:schemeClr val="tx1"/>
                </a:solidFill>
              </a:rPr>
              <a:t>Label 2 = Low Spender</a:t>
            </a:r>
          </a:p>
        </p:txBody>
      </p:sp>
      <p:pic>
        <p:nvPicPr>
          <p:cNvPr id="3076" name="Picture 4">
            <a:extLst>
              <a:ext uri="{FF2B5EF4-FFF2-40B4-BE49-F238E27FC236}">
                <a16:creationId xmlns:a16="http://schemas.microsoft.com/office/drawing/2014/main" id="{7E1AD231-A6B7-082F-9A2C-F1E7873A07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264" y="1461088"/>
            <a:ext cx="2921412" cy="17633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FD152A8-A41F-7A5E-DAC1-AEA7051FDE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4572" y="1461088"/>
            <a:ext cx="2881934" cy="176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581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0554"/>
            <a:ext cx="8173759"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t>Conversion Rate Analysis Based on Income, Spending and Age</a:t>
            </a:r>
            <a:endParaRPr b="1" i="1" dirty="0"/>
          </a:p>
        </p:txBody>
      </p:sp>
      <p:sp>
        <p:nvSpPr>
          <p:cNvPr id="114" name="Google Shape;114;p27"/>
          <p:cNvSpPr txBox="1">
            <a:spLocks noGrp="1"/>
          </p:cNvSpPr>
          <p:nvPr>
            <p:ph type="body" idx="1"/>
          </p:nvPr>
        </p:nvSpPr>
        <p:spPr>
          <a:xfrm>
            <a:off x="83762" y="656134"/>
            <a:ext cx="8969496" cy="4390516"/>
          </a:xfrm>
          <a:prstGeom prst="rect">
            <a:avLst/>
          </a:prstGeom>
        </p:spPr>
        <p:txBody>
          <a:bodyPr spcFirstLastPara="1" wrap="square" lIns="91425" tIns="91425" rIns="91425" bIns="91425" anchor="t" anchorCtr="0">
            <a:normAutofit/>
          </a:bodyPr>
          <a:lstStyle/>
          <a:p>
            <a:pPr marL="133350" indent="0">
              <a:buClr>
                <a:schemeClr val="dk1"/>
              </a:buClr>
              <a:buSzPts val="1500"/>
              <a:buNone/>
            </a:pPr>
            <a:r>
              <a:rPr lang="en-US" sz="1500" b="1" dirty="0">
                <a:solidFill>
                  <a:schemeClr val="dk1"/>
                </a:solidFill>
              </a:rPr>
              <a:t>2. Modeling Without PCA (Web </a:t>
            </a:r>
            <a:r>
              <a:rPr lang="en-US" sz="1500" b="1" dirty="0" err="1">
                <a:solidFill>
                  <a:schemeClr val="dk1"/>
                </a:solidFill>
              </a:rPr>
              <a:t>Convertion</a:t>
            </a:r>
            <a:r>
              <a:rPr lang="en-US" sz="1500" b="1" dirty="0">
                <a:solidFill>
                  <a:schemeClr val="dk1"/>
                </a:solidFill>
              </a:rPr>
              <a:t> Rate (%), Age, Income per cluster) </a:t>
            </a:r>
          </a:p>
          <a:p>
            <a:pPr marL="133350" lvl="0" indent="0">
              <a:buClr>
                <a:schemeClr val="dk1"/>
              </a:buClr>
              <a:buSzPts val="1500"/>
              <a:buNone/>
            </a:pPr>
            <a:endParaRPr lang="en-US" sz="1500" dirty="0">
              <a:solidFill>
                <a:schemeClr val="dk1"/>
              </a:solidFill>
            </a:endParaRPr>
          </a:p>
          <a:p>
            <a:pPr marL="133350" lvl="0" indent="0">
              <a:buClr>
                <a:schemeClr val="dk1"/>
              </a:buClr>
              <a:buSzPts val="1500"/>
              <a:buNone/>
            </a:pPr>
            <a:endParaRPr sz="1500" dirty="0">
              <a:solidFill>
                <a:schemeClr val="dk1"/>
              </a:solidFill>
            </a:endParaRPr>
          </a:p>
        </p:txBody>
      </p:sp>
      <p:pic>
        <p:nvPicPr>
          <p:cNvPr id="5124" name="Picture 4">
            <a:extLst>
              <a:ext uri="{FF2B5EF4-FFF2-40B4-BE49-F238E27FC236}">
                <a16:creationId xmlns:a16="http://schemas.microsoft.com/office/drawing/2014/main" id="{9F20B644-EC67-63DE-48FD-F9840A113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658" y="1095611"/>
            <a:ext cx="2548503" cy="175578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28B03E1C-328B-E22D-CD58-45A34595BD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757" y="2851392"/>
            <a:ext cx="1964304" cy="19643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897E170B-05D4-DE8F-E48A-B774A6AB6F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3161" y="1095611"/>
            <a:ext cx="2548503" cy="17247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DAAE30B6-C4D5-7CFC-A85E-9E536A89B8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3267" y="2832882"/>
            <a:ext cx="2048289" cy="20482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605E9BFD-7B9E-C8EA-3ADD-F494EE76FE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1662" y="1095611"/>
            <a:ext cx="2869525" cy="175578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173C86DE-5041-87F8-1EF3-33E70CAA51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2279" y="2851392"/>
            <a:ext cx="2048289" cy="2048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13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0554"/>
            <a:ext cx="8173759"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t>Conversion Rate Analysis Based on Income, Spending and Age</a:t>
            </a:r>
            <a:endParaRPr b="1" i="1" dirty="0"/>
          </a:p>
        </p:txBody>
      </p:sp>
      <p:sp>
        <p:nvSpPr>
          <p:cNvPr id="114" name="Google Shape;114;p27"/>
          <p:cNvSpPr txBox="1">
            <a:spLocks noGrp="1"/>
          </p:cNvSpPr>
          <p:nvPr>
            <p:ph type="body" idx="1"/>
          </p:nvPr>
        </p:nvSpPr>
        <p:spPr>
          <a:xfrm>
            <a:off x="83762" y="656134"/>
            <a:ext cx="8969496" cy="4390516"/>
          </a:xfrm>
          <a:prstGeom prst="rect">
            <a:avLst/>
          </a:prstGeom>
        </p:spPr>
        <p:txBody>
          <a:bodyPr spcFirstLastPara="1" wrap="square" lIns="91425" tIns="91425" rIns="91425" bIns="91425" anchor="t" anchorCtr="0">
            <a:normAutofit/>
          </a:bodyPr>
          <a:lstStyle/>
          <a:p>
            <a:pPr marL="133350" lvl="0" indent="0">
              <a:buClr>
                <a:schemeClr val="dk1"/>
              </a:buClr>
              <a:buSzPts val="1500"/>
              <a:buNone/>
            </a:pPr>
            <a:endParaRPr lang="en-US" sz="1500" dirty="0">
              <a:solidFill>
                <a:schemeClr val="dk1"/>
              </a:solidFill>
            </a:endParaRPr>
          </a:p>
          <a:p>
            <a:pPr marL="133350" lvl="0" indent="0">
              <a:buClr>
                <a:schemeClr val="dk1"/>
              </a:buClr>
              <a:buSzPts val="1500"/>
              <a:buNone/>
            </a:pPr>
            <a:endParaRPr sz="1500" dirty="0">
              <a:solidFill>
                <a:schemeClr val="dk1"/>
              </a:solidFill>
            </a:endParaRPr>
          </a:p>
        </p:txBody>
      </p:sp>
      <p:sp>
        <p:nvSpPr>
          <p:cNvPr id="10" name="Google Shape;168;p7">
            <a:extLst>
              <a:ext uri="{FF2B5EF4-FFF2-40B4-BE49-F238E27FC236}">
                <a16:creationId xmlns:a16="http://schemas.microsoft.com/office/drawing/2014/main" id="{088A1737-FB39-6828-1E84-C5B43550EA3C}"/>
              </a:ext>
            </a:extLst>
          </p:cNvPr>
          <p:cNvSpPr txBox="1">
            <a:spLocks/>
          </p:cNvSpPr>
          <p:nvPr/>
        </p:nvSpPr>
        <p:spPr>
          <a:xfrm>
            <a:off x="3044294" y="1163666"/>
            <a:ext cx="3048432" cy="914927"/>
          </a:xfrm>
          <a:prstGeom prst="rect">
            <a:avLst/>
          </a:prstGeom>
          <a:solidFill>
            <a:srgbClr val="FFFFFF"/>
          </a:solidFill>
          <a:ln w="25400" cap="flat" cmpd="sng">
            <a:solidFill>
              <a:schemeClr val="accent1"/>
            </a:solidFill>
            <a:prstDash val="solid"/>
            <a:round/>
            <a:headEnd type="none" w="sm" len="sm"/>
            <a:tailEnd type="none" w="sm" len="sm"/>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Clr>
                <a:srgbClr val="000000"/>
              </a:buClr>
              <a:buSzPts val="756"/>
              <a:buFont typeface="Arial"/>
              <a:buNone/>
            </a:pPr>
            <a:r>
              <a:rPr lang="en-US" sz="800" dirty="0">
                <a:solidFill>
                  <a:srgbClr val="000000"/>
                </a:solidFill>
              </a:rPr>
              <a:t>1. Low Spender:</a:t>
            </a:r>
            <a:endParaRPr lang="en-US" sz="800" dirty="0"/>
          </a:p>
          <a:p>
            <a:pPr marL="0" indent="0">
              <a:lnSpc>
                <a:spcPct val="100000"/>
              </a:lnSpc>
              <a:buClr>
                <a:srgbClr val="000000"/>
              </a:buClr>
              <a:buSzPts val="756"/>
              <a:buFont typeface="Arial"/>
              <a:buNone/>
            </a:pPr>
            <a:r>
              <a:rPr lang="en-US" sz="800" dirty="0">
                <a:solidFill>
                  <a:srgbClr val="000000"/>
                </a:solidFill>
              </a:rPr>
              <a:t>This category is dominated by customers </a:t>
            </a:r>
            <a:r>
              <a:rPr lang="en-US" sz="800" b="1" dirty="0">
                <a:solidFill>
                  <a:srgbClr val="000000"/>
                </a:solidFill>
              </a:rPr>
              <a:t>aged 43 - 55 years </a:t>
            </a:r>
            <a:r>
              <a:rPr lang="en-US" sz="800" dirty="0">
                <a:solidFill>
                  <a:srgbClr val="000000"/>
                </a:solidFill>
              </a:rPr>
              <a:t>with the youngest age being </a:t>
            </a:r>
            <a:r>
              <a:rPr lang="en-US" sz="800" b="1" dirty="0">
                <a:solidFill>
                  <a:srgbClr val="000000"/>
                </a:solidFill>
              </a:rPr>
              <a:t>26 years</a:t>
            </a:r>
            <a:r>
              <a:rPr lang="en-US" sz="800" dirty="0">
                <a:solidFill>
                  <a:srgbClr val="000000"/>
                </a:solidFill>
              </a:rPr>
              <a:t>. The Web conversion rate is between </a:t>
            </a:r>
            <a:r>
              <a:rPr lang="en-US" sz="800" b="1" dirty="0">
                <a:solidFill>
                  <a:srgbClr val="000000"/>
                </a:solidFill>
              </a:rPr>
              <a:t>0.83 - 1.71. </a:t>
            </a:r>
            <a:r>
              <a:rPr lang="en-US" sz="800" dirty="0">
                <a:solidFill>
                  <a:srgbClr val="000000"/>
                </a:solidFill>
              </a:rPr>
              <a:t>The average income in this group is </a:t>
            </a:r>
            <a:r>
              <a:rPr lang="en-US" sz="800" b="1" dirty="0">
                <a:solidFill>
                  <a:srgbClr val="000000"/>
                </a:solidFill>
              </a:rPr>
              <a:t>IDR 34,000,000</a:t>
            </a:r>
            <a:r>
              <a:rPr lang="en-US" sz="800" dirty="0">
                <a:solidFill>
                  <a:srgbClr val="000000"/>
                </a:solidFill>
              </a:rPr>
              <a:t>.</a:t>
            </a:r>
            <a:endParaRPr lang="en-US" sz="800" b="1" dirty="0"/>
          </a:p>
        </p:txBody>
      </p:sp>
      <p:sp>
        <p:nvSpPr>
          <p:cNvPr id="11" name="Google Shape;168;p7">
            <a:extLst>
              <a:ext uri="{FF2B5EF4-FFF2-40B4-BE49-F238E27FC236}">
                <a16:creationId xmlns:a16="http://schemas.microsoft.com/office/drawing/2014/main" id="{53A26696-6B16-123E-7C9A-787A0E7CDFAE}"/>
              </a:ext>
            </a:extLst>
          </p:cNvPr>
          <p:cNvSpPr txBox="1">
            <a:spLocks/>
          </p:cNvSpPr>
          <p:nvPr/>
        </p:nvSpPr>
        <p:spPr>
          <a:xfrm>
            <a:off x="3047784" y="2303062"/>
            <a:ext cx="3048432" cy="987806"/>
          </a:xfrm>
          <a:prstGeom prst="rect">
            <a:avLst/>
          </a:prstGeom>
          <a:solidFill>
            <a:srgbClr val="FFFFFF"/>
          </a:solidFill>
          <a:ln w="25400" cap="flat" cmpd="sng">
            <a:solidFill>
              <a:schemeClr val="accent1"/>
            </a:solidFill>
            <a:prstDash val="solid"/>
            <a:round/>
            <a:headEnd type="none" w="sm" len="sm"/>
            <a:tailEnd type="none" w="sm" len="sm"/>
          </a:ln>
        </p:spPr>
        <p:txBody>
          <a:bodyPr spcFirstLastPara="1" wrap="square" lIns="91400" tIns="91400" rIns="91400" bIns="91400"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Clr>
                <a:srgbClr val="000000"/>
              </a:buClr>
              <a:buSzPts val="756"/>
              <a:buFont typeface="Arial"/>
              <a:buNone/>
            </a:pPr>
            <a:r>
              <a:rPr lang="en-US" sz="800" dirty="0">
                <a:solidFill>
                  <a:schemeClr val="tx1"/>
                </a:solidFill>
              </a:rPr>
              <a:t>2. Mid Spender:</a:t>
            </a:r>
          </a:p>
          <a:p>
            <a:pPr marL="0" indent="0">
              <a:lnSpc>
                <a:spcPct val="100000"/>
              </a:lnSpc>
              <a:buClr>
                <a:srgbClr val="000000"/>
              </a:buClr>
              <a:buSzPts val="756"/>
              <a:buFont typeface="Arial"/>
              <a:buNone/>
            </a:pPr>
            <a:r>
              <a:rPr lang="en-US" sz="800" dirty="0">
                <a:solidFill>
                  <a:schemeClr val="tx1"/>
                </a:solidFill>
              </a:rPr>
              <a:t>This category is dominated by customers aged between </a:t>
            </a:r>
            <a:r>
              <a:rPr lang="en-US" sz="800" b="1" dirty="0">
                <a:solidFill>
                  <a:schemeClr val="tx1"/>
                </a:solidFill>
              </a:rPr>
              <a:t>49-65 years</a:t>
            </a:r>
            <a:r>
              <a:rPr lang="en-US" sz="800" dirty="0">
                <a:solidFill>
                  <a:schemeClr val="tx1"/>
                </a:solidFill>
              </a:rPr>
              <a:t>, with the youngest age being </a:t>
            </a:r>
            <a:r>
              <a:rPr lang="en-US" sz="800" b="1" dirty="0">
                <a:solidFill>
                  <a:schemeClr val="tx1"/>
                </a:solidFill>
              </a:rPr>
              <a:t>31 years</a:t>
            </a:r>
            <a:r>
              <a:rPr lang="en-US" sz="800" dirty="0">
                <a:solidFill>
                  <a:schemeClr val="tx1"/>
                </a:solidFill>
              </a:rPr>
              <a:t>. </a:t>
            </a:r>
            <a:r>
              <a:rPr lang="en-US" sz="800" dirty="0" err="1">
                <a:solidFill>
                  <a:schemeClr val="tx1"/>
                </a:solidFill>
              </a:rPr>
              <a:t>Wrb</a:t>
            </a:r>
            <a:r>
              <a:rPr lang="en-US" sz="800" dirty="0">
                <a:solidFill>
                  <a:schemeClr val="tx1"/>
                </a:solidFill>
              </a:rPr>
              <a:t> conversion rate in this group is between </a:t>
            </a:r>
            <a:r>
              <a:rPr lang="en-US" sz="800" b="1" dirty="0">
                <a:solidFill>
                  <a:schemeClr val="tx1"/>
                </a:solidFill>
              </a:rPr>
              <a:t>2.60 - 4.7</a:t>
            </a:r>
            <a:r>
              <a:rPr lang="en-US" sz="800" dirty="0">
                <a:solidFill>
                  <a:schemeClr val="tx1"/>
                </a:solidFill>
              </a:rPr>
              <a:t>. The average income in this group is </a:t>
            </a:r>
            <a:r>
              <a:rPr lang="en-US" sz="800" b="1" dirty="0">
                <a:solidFill>
                  <a:schemeClr val="tx1"/>
                </a:solidFill>
              </a:rPr>
              <a:t>IDR 57,000,000 </a:t>
            </a:r>
            <a:r>
              <a:rPr lang="en-US" sz="800" dirty="0">
                <a:solidFill>
                  <a:schemeClr val="tx1"/>
                </a:solidFill>
              </a:rPr>
              <a:t>with a maximum value of </a:t>
            </a:r>
            <a:r>
              <a:rPr lang="en-US" sz="800" b="1" dirty="0">
                <a:solidFill>
                  <a:schemeClr val="tx1"/>
                </a:solidFill>
              </a:rPr>
              <a:t>IDR</a:t>
            </a:r>
            <a:r>
              <a:rPr lang="en-US" sz="800" dirty="0">
                <a:solidFill>
                  <a:schemeClr val="tx1"/>
                </a:solidFill>
              </a:rPr>
              <a:t> </a:t>
            </a:r>
            <a:r>
              <a:rPr lang="en-US" sz="800" b="1" dirty="0">
                <a:solidFill>
                  <a:schemeClr val="tx1"/>
                </a:solidFill>
              </a:rPr>
              <a:t>160,800,000</a:t>
            </a:r>
            <a:r>
              <a:rPr lang="en-US" sz="800" dirty="0">
                <a:solidFill>
                  <a:schemeClr val="tx1"/>
                </a:solidFill>
              </a:rPr>
              <a:t>.</a:t>
            </a:r>
          </a:p>
          <a:p>
            <a:pPr marL="0" indent="0">
              <a:lnSpc>
                <a:spcPct val="100000"/>
              </a:lnSpc>
              <a:buClr>
                <a:srgbClr val="000000"/>
              </a:buClr>
              <a:buSzPts val="756"/>
              <a:buFont typeface="Arial"/>
              <a:buNone/>
            </a:pPr>
            <a:endParaRPr lang="en-US" dirty="0"/>
          </a:p>
        </p:txBody>
      </p:sp>
      <p:sp>
        <p:nvSpPr>
          <p:cNvPr id="13" name="Google Shape;168;p7">
            <a:extLst>
              <a:ext uri="{FF2B5EF4-FFF2-40B4-BE49-F238E27FC236}">
                <a16:creationId xmlns:a16="http://schemas.microsoft.com/office/drawing/2014/main" id="{08197321-4BF1-F749-6B2D-7EACDEE60E47}"/>
              </a:ext>
            </a:extLst>
          </p:cNvPr>
          <p:cNvSpPr txBox="1">
            <a:spLocks/>
          </p:cNvSpPr>
          <p:nvPr/>
        </p:nvSpPr>
        <p:spPr>
          <a:xfrm>
            <a:off x="3044294" y="3515336"/>
            <a:ext cx="3048432" cy="1076541"/>
          </a:xfrm>
          <a:prstGeom prst="rect">
            <a:avLst/>
          </a:prstGeom>
          <a:solidFill>
            <a:srgbClr val="FFFFFF"/>
          </a:solidFill>
          <a:ln w="25400" cap="flat" cmpd="sng">
            <a:solidFill>
              <a:schemeClr val="accent1"/>
            </a:solidFill>
            <a:prstDash val="solid"/>
            <a:round/>
            <a:headEnd type="none" w="sm" len="sm"/>
            <a:tailEnd type="none" w="sm" len="sm"/>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Clr>
                <a:srgbClr val="000000"/>
              </a:buClr>
              <a:buSzPts val="756"/>
              <a:buFont typeface="Arial"/>
              <a:buNone/>
            </a:pPr>
            <a:r>
              <a:rPr lang="en-US" sz="800" dirty="0">
                <a:solidFill>
                  <a:srgbClr val="000000"/>
                </a:solidFill>
              </a:rPr>
              <a:t>3. High Spender </a:t>
            </a:r>
          </a:p>
          <a:p>
            <a:pPr marL="0" indent="0">
              <a:lnSpc>
                <a:spcPct val="100000"/>
              </a:lnSpc>
              <a:buClr>
                <a:srgbClr val="000000"/>
              </a:buClr>
              <a:buSzPts val="756"/>
              <a:buFont typeface="Arial"/>
              <a:buNone/>
            </a:pPr>
            <a:r>
              <a:rPr lang="en-US" sz="800" dirty="0">
                <a:solidFill>
                  <a:srgbClr val="000000"/>
                </a:solidFill>
              </a:rPr>
              <a:t>This category is dominated by customers aged between </a:t>
            </a:r>
            <a:r>
              <a:rPr lang="en-US" sz="800" b="1" dirty="0">
                <a:solidFill>
                  <a:srgbClr val="000000"/>
                </a:solidFill>
              </a:rPr>
              <a:t>40 - 65 years</a:t>
            </a:r>
            <a:r>
              <a:rPr lang="en-US" sz="800" dirty="0">
                <a:solidFill>
                  <a:srgbClr val="000000"/>
                </a:solidFill>
              </a:rPr>
              <a:t>, with the youngest age being </a:t>
            </a:r>
            <a:r>
              <a:rPr lang="en-US" sz="800" b="1" dirty="0">
                <a:solidFill>
                  <a:srgbClr val="000000"/>
                </a:solidFill>
              </a:rPr>
              <a:t>27 years </a:t>
            </a:r>
            <a:r>
              <a:rPr lang="en-US" sz="800" dirty="0">
                <a:solidFill>
                  <a:srgbClr val="000000"/>
                </a:solidFill>
              </a:rPr>
              <a:t>old. The web </a:t>
            </a:r>
            <a:r>
              <a:rPr lang="en-US" sz="800" dirty="0" err="1">
                <a:solidFill>
                  <a:srgbClr val="000000"/>
                </a:solidFill>
              </a:rPr>
              <a:t>convertion</a:t>
            </a:r>
            <a:r>
              <a:rPr lang="en-US" sz="800" dirty="0">
                <a:solidFill>
                  <a:srgbClr val="000000"/>
                </a:solidFill>
              </a:rPr>
              <a:t> rate in this group is between </a:t>
            </a:r>
            <a:r>
              <a:rPr lang="en-US" sz="800" b="1" dirty="0">
                <a:solidFill>
                  <a:srgbClr val="000000"/>
                </a:solidFill>
              </a:rPr>
              <a:t>6.3 - 13.3 </a:t>
            </a:r>
            <a:r>
              <a:rPr lang="en-US" sz="800" dirty="0">
                <a:solidFill>
                  <a:srgbClr val="000000"/>
                </a:solidFill>
              </a:rPr>
              <a:t>with the highest value is 43. The average income in this group is </a:t>
            </a:r>
            <a:r>
              <a:rPr lang="en-US" sz="800" b="1" dirty="0">
                <a:solidFill>
                  <a:srgbClr val="000000"/>
                </a:solidFill>
              </a:rPr>
              <a:t>IDR 76,000,000 </a:t>
            </a:r>
            <a:r>
              <a:rPr lang="en-US" sz="800" dirty="0">
                <a:solidFill>
                  <a:srgbClr val="000000"/>
                </a:solidFill>
              </a:rPr>
              <a:t>with a </a:t>
            </a:r>
            <a:r>
              <a:rPr lang="en-US" sz="800" b="1" dirty="0">
                <a:solidFill>
                  <a:srgbClr val="000000"/>
                </a:solidFill>
              </a:rPr>
              <a:t>Q3 value of IDR 83,000,000 </a:t>
            </a:r>
            <a:r>
              <a:rPr lang="en-US" sz="800" dirty="0">
                <a:solidFill>
                  <a:srgbClr val="000000"/>
                </a:solidFill>
              </a:rPr>
              <a:t>and the </a:t>
            </a:r>
            <a:r>
              <a:rPr lang="en-US" sz="800" b="1" dirty="0">
                <a:solidFill>
                  <a:srgbClr val="000000"/>
                </a:solidFill>
              </a:rPr>
              <a:t>maximum value including outliers is IDR 600,000,000</a:t>
            </a:r>
            <a:r>
              <a:rPr lang="en-US" sz="800" dirty="0">
                <a:solidFill>
                  <a:srgbClr val="000000"/>
                </a:solidFill>
              </a:rPr>
              <a:t>. </a:t>
            </a:r>
            <a:endParaRPr lang="en-US" sz="800" b="1" dirty="0"/>
          </a:p>
        </p:txBody>
      </p:sp>
    </p:spTree>
    <p:extLst>
      <p:ext uri="{BB962C8B-B14F-4D97-AF65-F5344CB8AC3E}">
        <p14:creationId xmlns:p14="http://schemas.microsoft.com/office/powerpoint/2010/main" val="3775747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0554"/>
            <a:ext cx="8173759"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t>Conversion Rate Analysis Based on Income, Spending and Age</a:t>
            </a:r>
            <a:endParaRPr b="1" i="1" dirty="0"/>
          </a:p>
        </p:txBody>
      </p:sp>
      <p:sp>
        <p:nvSpPr>
          <p:cNvPr id="114" name="Google Shape;114;p27"/>
          <p:cNvSpPr txBox="1">
            <a:spLocks noGrp="1"/>
          </p:cNvSpPr>
          <p:nvPr>
            <p:ph type="body" idx="1"/>
          </p:nvPr>
        </p:nvSpPr>
        <p:spPr>
          <a:xfrm>
            <a:off x="83762" y="656134"/>
            <a:ext cx="8969496" cy="4390516"/>
          </a:xfrm>
          <a:prstGeom prst="rect">
            <a:avLst/>
          </a:prstGeom>
        </p:spPr>
        <p:txBody>
          <a:bodyPr spcFirstLastPara="1" wrap="square" lIns="91425" tIns="91425" rIns="91425" bIns="91425" anchor="t" anchorCtr="0">
            <a:normAutofit/>
          </a:bodyPr>
          <a:lstStyle/>
          <a:p>
            <a:pPr marL="133350" lvl="0" indent="0">
              <a:buClr>
                <a:schemeClr val="dk1"/>
              </a:buClr>
              <a:buSzPts val="1500"/>
              <a:buNone/>
            </a:pPr>
            <a:r>
              <a:rPr lang="en-US" sz="1500" b="1" dirty="0" err="1">
                <a:solidFill>
                  <a:schemeClr val="dk1"/>
                </a:solidFill>
              </a:rPr>
              <a:t>Bussines</a:t>
            </a:r>
            <a:r>
              <a:rPr lang="en-US" sz="1500" b="1" dirty="0">
                <a:solidFill>
                  <a:schemeClr val="dk1"/>
                </a:solidFill>
              </a:rPr>
              <a:t> </a:t>
            </a:r>
            <a:r>
              <a:rPr lang="en-US" sz="1500" b="1" dirty="0" err="1">
                <a:solidFill>
                  <a:schemeClr val="dk1"/>
                </a:solidFill>
              </a:rPr>
              <a:t>Recomendation</a:t>
            </a:r>
            <a:endParaRPr lang="en-US" sz="1500" b="1" dirty="0">
              <a:solidFill>
                <a:schemeClr val="dk1"/>
              </a:solidFill>
            </a:endParaRPr>
          </a:p>
          <a:p>
            <a:pPr marL="133350" lvl="0" indent="0">
              <a:buClr>
                <a:schemeClr val="dk1"/>
              </a:buClr>
              <a:buSzPts val="1500"/>
              <a:buNone/>
            </a:pPr>
            <a:endParaRPr lang="en-US" sz="1500" b="1" dirty="0">
              <a:solidFill>
                <a:schemeClr val="dk1"/>
              </a:solidFill>
            </a:endParaRPr>
          </a:p>
          <a:p>
            <a:pPr marL="133350" lvl="0" indent="0">
              <a:buClr>
                <a:schemeClr val="dk1"/>
              </a:buClr>
              <a:buSzPts val="1500"/>
              <a:buNone/>
            </a:pPr>
            <a:endParaRPr lang="en-US" sz="1500" dirty="0">
              <a:solidFill>
                <a:schemeClr val="dk1"/>
              </a:solidFill>
            </a:endParaRPr>
          </a:p>
          <a:p>
            <a:pPr marL="133350" lvl="0" indent="0">
              <a:buClr>
                <a:schemeClr val="dk1"/>
              </a:buClr>
              <a:buSzPts val="1500"/>
              <a:buNone/>
            </a:pPr>
            <a:endParaRPr sz="1500" dirty="0">
              <a:solidFill>
                <a:schemeClr val="dk1"/>
              </a:solidFill>
            </a:endParaRPr>
          </a:p>
        </p:txBody>
      </p:sp>
      <p:sp>
        <p:nvSpPr>
          <p:cNvPr id="16" name="TextBox 15">
            <a:extLst>
              <a:ext uri="{FF2B5EF4-FFF2-40B4-BE49-F238E27FC236}">
                <a16:creationId xmlns:a16="http://schemas.microsoft.com/office/drawing/2014/main" id="{9C103EB8-5175-3B30-58B4-BCEA27D1A480}"/>
              </a:ext>
            </a:extLst>
          </p:cNvPr>
          <p:cNvSpPr txBox="1"/>
          <p:nvPr/>
        </p:nvSpPr>
        <p:spPr>
          <a:xfrm>
            <a:off x="1628629" y="1728007"/>
            <a:ext cx="6176901" cy="2246769"/>
          </a:xfrm>
          <a:prstGeom prst="rect">
            <a:avLst/>
          </a:prstGeom>
          <a:noFill/>
        </p:spPr>
        <p:txBody>
          <a:bodyPr wrap="square" rtlCol="0">
            <a:spAutoFit/>
          </a:bodyPr>
          <a:lstStyle/>
          <a:p>
            <a:pPr marL="285750" indent="-285750">
              <a:buFont typeface="Arial" panose="020B0604020202020204" pitchFamily="34" charset="0"/>
              <a:buChar char="•"/>
            </a:pPr>
            <a:r>
              <a:rPr lang="en-US" dirty="0"/>
              <a:t>Continue to monitor transactions and retention of the </a:t>
            </a:r>
            <a:r>
              <a:rPr lang="en-US" b="1" dirty="0"/>
              <a:t>High Spende</a:t>
            </a:r>
            <a:r>
              <a:rPr lang="en-US" dirty="0"/>
              <a:t>r group, Focus on </a:t>
            </a:r>
            <a:r>
              <a:rPr lang="en-US" b="1" dirty="0"/>
              <a:t>improving service </a:t>
            </a:r>
            <a:r>
              <a:rPr lang="en-US" dirty="0"/>
              <a:t>so that this group does not churn</a:t>
            </a:r>
          </a:p>
          <a:p>
            <a:pPr marL="285750" indent="-285750">
              <a:buFont typeface="Arial" panose="020B0604020202020204" pitchFamily="34" charset="0"/>
              <a:buChar char="•"/>
            </a:pPr>
            <a:r>
              <a:rPr lang="en-US" dirty="0"/>
              <a:t>For the </a:t>
            </a:r>
            <a:r>
              <a:rPr lang="en-US" b="1" dirty="0"/>
              <a:t>Mid Spender </a:t>
            </a:r>
            <a:r>
              <a:rPr lang="en-US" dirty="0"/>
              <a:t>group, further analysis can be carried out on how to </a:t>
            </a:r>
            <a:r>
              <a:rPr lang="en-US" b="1" dirty="0"/>
              <a:t>increase their transactions </a:t>
            </a:r>
            <a:r>
              <a:rPr lang="en-US" dirty="0"/>
              <a:t>by providing more personalized </a:t>
            </a:r>
            <a:r>
              <a:rPr lang="en-US" b="1" dirty="0"/>
              <a:t>recommendations</a:t>
            </a:r>
            <a:r>
              <a:rPr lang="en-US" dirty="0"/>
              <a:t>, as well as deeper analysis on how to </a:t>
            </a:r>
            <a:r>
              <a:rPr lang="en-US" b="1" dirty="0"/>
              <a:t>optimize promos </a:t>
            </a:r>
            <a:r>
              <a:rPr lang="en-US" dirty="0"/>
              <a:t>in this segment and keep shopping on our platform.</a:t>
            </a:r>
          </a:p>
          <a:p>
            <a:pPr marL="285750" indent="-285750">
              <a:buFont typeface="Arial" panose="020B0604020202020204" pitchFamily="34" charset="0"/>
              <a:buChar char="•"/>
            </a:pPr>
            <a:r>
              <a:rPr lang="en-US" dirty="0"/>
              <a:t>For the </a:t>
            </a:r>
            <a:r>
              <a:rPr lang="en-US" b="1" dirty="0"/>
              <a:t>Low</a:t>
            </a:r>
            <a:r>
              <a:rPr lang="en-US" dirty="0"/>
              <a:t> </a:t>
            </a:r>
            <a:r>
              <a:rPr lang="en-US" b="1" dirty="0"/>
              <a:t>Spender</a:t>
            </a:r>
            <a:r>
              <a:rPr lang="en-US" dirty="0"/>
              <a:t> group, further analysis can be carried out on how to </a:t>
            </a:r>
            <a:r>
              <a:rPr lang="en-US" b="1" dirty="0"/>
              <a:t>increase the visit to transaction conversion ratio</a:t>
            </a:r>
            <a:r>
              <a:rPr lang="en-US" dirty="0"/>
              <a:t>. They have a fairly high number of visits but do not make transactions. This can be caused by products or prices that do not match.</a:t>
            </a:r>
            <a:endParaRPr lang="en-ID" dirty="0"/>
          </a:p>
        </p:txBody>
      </p:sp>
    </p:spTree>
    <p:extLst>
      <p:ext uri="{BB962C8B-B14F-4D97-AF65-F5344CB8AC3E}">
        <p14:creationId xmlns:p14="http://schemas.microsoft.com/office/powerpoint/2010/main" val="1375118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dirty="0">
                <a:solidFill>
                  <a:schemeClr val="dk1"/>
                </a:solidFill>
                <a:latin typeface="Dosis"/>
                <a:ea typeface="Dosis"/>
                <a:cs typeface="Dosis"/>
                <a:sym typeface="Dosis"/>
              </a:rPr>
              <a:t>“Sebuah perusahaan dapat berkembang dengan pesat saat mengetahui perilaku customer personality nya, sehingga dapat memberikan layanan 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 ”</a:t>
            </a: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rtl="0" fontAlgn="base">
              <a:spcBef>
                <a:spcPts val="0"/>
              </a:spcBef>
              <a:spcAft>
                <a:spcPts val="1200"/>
              </a:spcAft>
              <a:buAutoNum type="arabicPeriod"/>
            </a:pPr>
            <a:r>
              <a:rPr lang="en-US" sz="1800" b="0" i="0" u="none" strike="noStrike" dirty="0">
                <a:solidFill>
                  <a:srgbClr val="000000"/>
                </a:solidFill>
                <a:effectLst/>
                <a:latin typeface="Arial" panose="020B0604020202020204" pitchFamily="34" charset="0"/>
              </a:rPr>
              <a:t>EDA (Numeric Columns) </a:t>
            </a:r>
          </a:p>
          <a:p>
            <a:pPr rtl="0" fontAlgn="base">
              <a:spcBef>
                <a:spcPts val="0"/>
              </a:spcBef>
              <a:spcAft>
                <a:spcPts val="1200"/>
              </a:spcAft>
              <a:buAutoNum type="arabicPeriod"/>
            </a:pPr>
            <a:endParaRPr lang="en-ID" sz="1800" b="0" i="0" u="none" strike="noStrike" dirty="0">
              <a:solidFill>
                <a:srgbClr val="000000"/>
              </a:solidFill>
              <a:effectLst/>
              <a:latin typeface="Arial" panose="020B0604020202020204" pitchFamily="34" charset="0"/>
            </a:endParaRPr>
          </a:p>
        </p:txBody>
      </p:sp>
      <p:sp>
        <p:nvSpPr>
          <p:cNvPr id="115" name="Google Shape;115;p27"/>
          <p:cNvSpPr txBox="1"/>
          <p:nvPr/>
        </p:nvSpPr>
        <p:spPr>
          <a:xfrm>
            <a:off x="4656000" y="4763192"/>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pic>
        <p:nvPicPr>
          <p:cNvPr id="1026" name="Picture 2">
            <a:extLst>
              <a:ext uri="{FF2B5EF4-FFF2-40B4-BE49-F238E27FC236}">
                <a16:creationId xmlns:a16="http://schemas.microsoft.com/office/drawing/2014/main" id="{B035EFD5-07EF-9590-80D3-AF4A5CB448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454" y="1396556"/>
            <a:ext cx="2132990" cy="14016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3913202-9C2C-D444-9B62-6FB966C00F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7273" y="1396556"/>
            <a:ext cx="2132990" cy="14016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1FC611C-FAC5-0BE5-B50A-B105260D3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8816" y="1396557"/>
            <a:ext cx="2132990" cy="14016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1F04AE6-6574-8DDF-4252-34AEF4BE5E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8912" y="1396558"/>
            <a:ext cx="2132990" cy="140167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99123D0B-DDDE-D603-4EC9-5C013E371F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454" y="2912837"/>
            <a:ext cx="2179412" cy="143218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1573D185-E282-5873-2E87-7DA89695DB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63449" y="2928075"/>
            <a:ext cx="2072018" cy="1361612"/>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18E2937E-96EC-819E-6E12-81ACBED96BB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0279" y="2930654"/>
            <a:ext cx="2063170" cy="135903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642722D0-3A05-DEE1-E41F-7C55672B0DF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20867" y="2912837"/>
            <a:ext cx="2179412" cy="1432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079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rtl="0" fontAlgn="base">
              <a:spcBef>
                <a:spcPts val="0"/>
              </a:spcBef>
              <a:spcAft>
                <a:spcPts val="1200"/>
              </a:spcAft>
              <a:buAutoNum type="arabicPeriod"/>
            </a:pPr>
            <a:r>
              <a:rPr lang="en-US" sz="1800" b="0" i="0" u="none" strike="noStrike" dirty="0">
                <a:solidFill>
                  <a:srgbClr val="000000"/>
                </a:solidFill>
                <a:effectLst/>
                <a:latin typeface="Arial" panose="020B0604020202020204" pitchFamily="34" charset="0"/>
              </a:rPr>
              <a:t>EDA (Numeric Columns) </a:t>
            </a:r>
          </a:p>
          <a:p>
            <a:pPr rtl="0" fontAlgn="base">
              <a:spcBef>
                <a:spcPts val="0"/>
              </a:spcBef>
              <a:spcAft>
                <a:spcPts val="1200"/>
              </a:spcAft>
              <a:buAutoNum type="arabicPeriod"/>
            </a:pPr>
            <a:endParaRPr lang="en-ID" sz="1800" b="0" i="0" u="none" strike="noStrike" dirty="0">
              <a:solidFill>
                <a:srgbClr val="000000"/>
              </a:solidFill>
              <a:effectLst/>
              <a:latin typeface="Arial" panose="020B0604020202020204" pitchFamily="34" charset="0"/>
            </a:endParaRPr>
          </a:p>
        </p:txBody>
      </p:sp>
      <p:pic>
        <p:nvPicPr>
          <p:cNvPr id="1040" name="Picture 16">
            <a:extLst>
              <a:ext uri="{FF2B5EF4-FFF2-40B4-BE49-F238E27FC236}">
                <a16:creationId xmlns:a16="http://schemas.microsoft.com/office/drawing/2014/main" id="{0DF1FD65-DB61-5DDD-0515-F250FFEE2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67" y="1487555"/>
            <a:ext cx="2206990" cy="145030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47E6CC8D-E9E9-B394-4F88-3C8C188900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357" y="1487555"/>
            <a:ext cx="2201736" cy="145030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B7C95EB2-A78A-C88A-A7F0-3E982199F6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367" y="2937863"/>
            <a:ext cx="2271415" cy="14926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3804FA0-04E6-D53A-B3A9-E2CE9FBA49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5759" y="2948136"/>
            <a:ext cx="2227232" cy="146361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CBEF99A-9243-C286-28DF-A77D9C9066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1334" y="1478436"/>
            <a:ext cx="2271416" cy="149264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492C763-8914-9A73-E499-4ACCD63C77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19245" y="1478437"/>
            <a:ext cx="2271415" cy="149264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21ABAA3-BF93-DF6E-60ED-252E41992E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13782" y="2957081"/>
            <a:ext cx="2269236" cy="148040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71040A6D-3216-4CA1-6933-85EDB0081E6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60306" y="2966323"/>
            <a:ext cx="2224662" cy="1461921"/>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15;p27">
            <a:extLst>
              <a:ext uri="{FF2B5EF4-FFF2-40B4-BE49-F238E27FC236}">
                <a16:creationId xmlns:a16="http://schemas.microsoft.com/office/drawing/2014/main" id="{73357CEC-84BF-F22E-A145-5C1B409EED29}"/>
              </a:ext>
            </a:extLst>
          </p:cNvPr>
          <p:cNvSpPr txBox="1"/>
          <p:nvPr/>
        </p:nvSpPr>
        <p:spPr>
          <a:xfrm>
            <a:off x="4656000" y="4763192"/>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11"/>
              </a:rPr>
              <a:t>Untuk selengkapnya, dapat melihat jupyter notebook </a:t>
            </a:r>
            <a:r>
              <a:rPr lang="en" sz="1100" dirty="0">
                <a:hlinkClick r:id="rId11"/>
              </a:rPr>
              <a:t>disini</a:t>
            </a:r>
            <a:endParaRPr sz="1100" dirty="0">
              <a:solidFill>
                <a:srgbClr val="000000"/>
              </a:solidFill>
            </a:endParaRPr>
          </a:p>
        </p:txBody>
      </p:sp>
    </p:spTree>
    <p:extLst>
      <p:ext uri="{BB962C8B-B14F-4D97-AF65-F5344CB8AC3E}">
        <p14:creationId xmlns:p14="http://schemas.microsoft.com/office/powerpoint/2010/main" val="1947881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rtl="0" fontAlgn="base">
              <a:spcBef>
                <a:spcPts val="0"/>
              </a:spcBef>
              <a:spcAft>
                <a:spcPts val="1200"/>
              </a:spcAft>
              <a:buAutoNum type="arabicPeriod"/>
            </a:pPr>
            <a:r>
              <a:rPr lang="en-US" sz="1800" b="0" i="0" u="none" strike="noStrike" dirty="0">
                <a:solidFill>
                  <a:srgbClr val="000000"/>
                </a:solidFill>
                <a:effectLst/>
                <a:latin typeface="Arial" panose="020B0604020202020204" pitchFamily="34" charset="0"/>
              </a:rPr>
              <a:t>EDA (Numeric Columns) </a:t>
            </a:r>
          </a:p>
          <a:p>
            <a:pPr rtl="0" fontAlgn="base">
              <a:spcBef>
                <a:spcPts val="0"/>
              </a:spcBef>
              <a:spcAft>
                <a:spcPts val="1200"/>
              </a:spcAft>
              <a:buAutoNum type="arabicPeriod"/>
            </a:pPr>
            <a:endParaRPr lang="en-ID" sz="1800" b="0" i="0" u="none" strike="noStrike" dirty="0">
              <a:solidFill>
                <a:srgbClr val="000000"/>
              </a:solidFill>
              <a:effectLst/>
              <a:latin typeface="Arial" panose="020B0604020202020204" pitchFamily="34" charset="0"/>
            </a:endParaRPr>
          </a:p>
        </p:txBody>
      </p:sp>
      <p:pic>
        <p:nvPicPr>
          <p:cNvPr id="3074" name="Picture 2">
            <a:extLst>
              <a:ext uri="{FF2B5EF4-FFF2-40B4-BE49-F238E27FC236}">
                <a16:creationId xmlns:a16="http://schemas.microsoft.com/office/drawing/2014/main" id="{42849C80-BB79-8F77-7091-5B4911324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17" y="1382770"/>
            <a:ext cx="1915033" cy="12584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CBC3B20-AC53-A6B2-FAA0-D25425A1D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4450" y="1404701"/>
            <a:ext cx="1915033" cy="125845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8603DEF7-23D5-563D-D9DA-30AFFBB520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9483" y="1382772"/>
            <a:ext cx="1981778" cy="130231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5701317B-8C8C-03F2-3022-495D97EFA6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1310" y="1370633"/>
            <a:ext cx="1955672" cy="128515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B8FFA1CA-81D1-56DA-FAA2-9FF7B3EC0D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518" y="2637539"/>
            <a:ext cx="1909431" cy="125476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B28E140C-118B-E695-5550-37DF39CAC6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1311" y="2655789"/>
            <a:ext cx="1955672" cy="1285156"/>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C372C5F2-CE07-E3DB-19FE-DFA00163C0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26983" y="2655789"/>
            <a:ext cx="1955672" cy="1285156"/>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F84C2258-5401-BD45-F07D-008D095640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67016" y="2655789"/>
            <a:ext cx="2000249" cy="1314450"/>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15;p27">
            <a:extLst>
              <a:ext uri="{FF2B5EF4-FFF2-40B4-BE49-F238E27FC236}">
                <a16:creationId xmlns:a16="http://schemas.microsoft.com/office/drawing/2014/main" id="{6EE2BBFD-DF25-7964-E22C-6C67A79E2016}"/>
              </a:ext>
            </a:extLst>
          </p:cNvPr>
          <p:cNvSpPr txBox="1"/>
          <p:nvPr/>
        </p:nvSpPr>
        <p:spPr>
          <a:xfrm>
            <a:off x="4656000" y="4763192"/>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11"/>
              </a:rPr>
              <a:t>Untuk selengkapnya, dapat melihat jupyter notebook </a:t>
            </a:r>
            <a:r>
              <a:rPr lang="en" sz="1100" dirty="0">
                <a:hlinkClick r:id="rId11"/>
              </a:rPr>
              <a:t>disini</a:t>
            </a:r>
            <a:endParaRPr sz="1100" dirty="0">
              <a:solidFill>
                <a:srgbClr val="000000"/>
              </a:solidFill>
            </a:endParaRPr>
          </a:p>
        </p:txBody>
      </p:sp>
    </p:spTree>
    <p:extLst>
      <p:ext uri="{BB962C8B-B14F-4D97-AF65-F5344CB8AC3E}">
        <p14:creationId xmlns:p14="http://schemas.microsoft.com/office/powerpoint/2010/main" val="2758242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rtl="0" fontAlgn="base">
              <a:spcBef>
                <a:spcPts val="0"/>
              </a:spcBef>
              <a:spcAft>
                <a:spcPts val="1200"/>
              </a:spcAft>
              <a:buAutoNum type="arabicPeriod"/>
            </a:pPr>
            <a:r>
              <a:rPr lang="en-US" sz="1800" b="0" i="0" u="none" strike="noStrike" dirty="0">
                <a:solidFill>
                  <a:srgbClr val="000000"/>
                </a:solidFill>
                <a:effectLst/>
                <a:latin typeface="Arial" panose="020B0604020202020204" pitchFamily="34" charset="0"/>
              </a:rPr>
              <a:t>EDA (Numeric Columns) </a:t>
            </a:r>
          </a:p>
          <a:p>
            <a:pPr rtl="0" fontAlgn="base">
              <a:spcBef>
                <a:spcPts val="0"/>
              </a:spcBef>
              <a:spcAft>
                <a:spcPts val="1200"/>
              </a:spcAft>
              <a:buAutoNum type="arabicPeriod"/>
            </a:pPr>
            <a:endParaRPr lang="en-ID" sz="1800" b="0" i="0" u="none" strike="noStrike" dirty="0">
              <a:solidFill>
                <a:srgbClr val="000000"/>
              </a:solidFill>
              <a:effectLst/>
              <a:latin typeface="Arial" panose="020B0604020202020204" pitchFamily="34" charset="0"/>
            </a:endParaRPr>
          </a:p>
        </p:txBody>
      </p:sp>
      <p:pic>
        <p:nvPicPr>
          <p:cNvPr id="4098" name="Picture 2">
            <a:extLst>
              <a:ext uri="{FF2B5EF4-FFF2-40B4-BE49-F238E27FC236}">
                <a16:creationId xmlns:a16="http://schemas.microsoft.com/office/drawing/2014/main" id="{30F6D24C-FF57-B234-84D5-D8A80D473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7965" y="1870498"/>
            <a:ext cx="2134244" cy="14025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B10C467-FF31-4E1A-809F-4333CD8B5C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2209" y="1870498"/>
            <a:ext cx="2134245" cy="1402504"/>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5;p27">
            <a:extLst>
              <a:ext uri="{FF2B5EF4-FFF2-40B4-BE49-F238E27FC236}">
                <a16:creationId xmlns:a16="http://schemas.microsoft.com/office/drawing/2014/main" id="{7FBC353D-3D95-3CC6-A328-08FF731E4D32}"/>
              </a:ext>
            </a:extLst>
          </p:cNvPr>
          <p:cNvSpPr txBox="1"/>
          <p:nvPr/>
        </p:nvSpPr>
        <p:spPr>
          <a:xfrm>
            <a:off x="4656000" y="4763192"/>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5"/>
              </a:rPr>
              <a:t>Untuk selengkapnya, dapat melihat jupyter notebook </a:t>
            </a:r>
            <a:r>
              <a:rPr lang="en" sz="1100" dirty="0">
                <a:hlinkClick r:id="rId5"/>
              </a:rPr>
              <a:t>disini</a:t>
            </a:r>
            <a:endParaRPr sz="1100" dirty="0">
              <a:solidFill>
                <a:srgbClr val="000000"/>
              </a:solidFill>
            </a:endParaRPr>
          </a:p>
        </p:txBody>
      </p:sp>
    </p:spTree>
    <p:extLst>
      <p:ext uri="{BB962C8B-B14F-4D97-AF65-F5344CB8AC3E}">
        <p14:creationId xmlns:p14="http://schemas.microsoft.com/office/powerpoint/2010/main" val="1333480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rtl="0" fontAlgn="base">
              <a:spcBef>
                <a:spcPts val="0"/>
              </a:spcBef>
              <a:spcAft>
                <a:spcPts val="1200"/>
              </a:spcAft>
              <a:buAutoNum type="arabicPeriod"/>
            </a:pPr>
            <a:r>
              <a:rPr lang="en-US" sz="1800" b="0" i="0" u="none" strike="noStrike" dirty="0">
                <a:solidFill>
                  <a:srgbClr val="000000"/>
                </a:solidFill>
                <a:effectLst/>
                <a:latin typeface="Arial" panose="020B0604020202020204" pitchFamily="34" charset="0"/>
              </a:rPr>
              <a:t>EDA (Category Columns) </a:t>
            </a:r>
          </a:p>
          <a:p>
            <a:pPr rtl="0" fontAlgn="base">
              <a:spcBef>
                <a:spcPts val="0"/>
              </a:spcBef>
              <a:spcAft>
                <a:spcPts val="1200"/>
              </a:spcAft>
              <a:buAutoNum type="arabicPeriod"/>
            </a:pPr>
            <a:endParaRPr lang="en-ID" sz="1800" b="0" i="0" u="none" strike="noStrike" dirty="0">
              <a:solidFill>
                <a:srgbClr val="000000"/>
              </a:solidFill>
              <a:effectLst/>
              <a:latin typeface="Arial" panose="020B0604020202020204" pitchFamily="34" charset="0"/>
            </a:endParaRPr>
          </a:p>
        </p:txBody>
      </p:sp>
      <p:pic>
        <p:nvPicPr>
          <p:cNvPr id="5122" name="Picture 2">
            <a:extLst>
              <a:ext uri="{FF2B5EF4-FFF2-40B4-BE49-F238E27FC236}">
                <a16:creationId xmlns:a16="http://schemas.microsoft.com/office/drawing/2014/main" id="{F567B42A-89D9-A68B-1956-08B8AC3C2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125" y="1788424"/>
            <a:ext cx="2519692" cy="17631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5F81573-6594-F6DC-7259-BFE9FC8F51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017" y="1788423"/>
            <a:ext cx="2209528" cy="176315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536C8674-138C-2F98-6FAF-F49844DB94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9746" y="1810442"/>
            <a:ext cx="2360358" cy="176315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15;p27">
            <a:extLst>
              <a:ext uri="{FF2B5EF4-FFF2-40B4-BE49-F238E27FC236}">
                <a16:creationId xmlns:a16="http://schemas.microsoft.com/office/drawing/2014/main" id="{977B2CB9-AB9C-D313-0424-3D3973672CE8}"/>
              </a:ext>
            </a:extLst>
          </p:cNvPr>
          <p:cNvSpPr txBox="1"/>
          <p:nvPr/>
        </p:nvSpPr>
        <p:spPr>
          <a:xfrm>
            <a:off x="4656000" y="4763192"/>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6"/>
              </a:rPr>
              <a:t>Untuk selengkapnya, dapat melihat jupyter notebook </a:t>
            </a:r>
            <a:r>
              <a:rPr lang="en" sz="1100" dirty="0">
                <a:hlinkClick r:id="rId6"/>
              </a:rPr>
              <a:t>disini</a:t>
            </a:r>
            <a:endParaRPr sz="1100" dirty="0">
              <a:solidFill>
                <a:srgbClr val="000000"/>
              </a:solidFill>
            </a:endParaRPr>
          </a:p>
        </p:txBody>
      </p:sp>
    </p:spTree>
    <p:extLst>
      <p:ext uri="{BB962C8B-B14F-4D97-AF65-F5344CB8AC3E}">
        <p14:creationId xmlns:p14="http://schemas.microsoft.com/office/powerpoint/2010/main" val="2829477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rtl="0" fontAlgn="base">
              <a:spcBef>
                <a:spcPts val="0"/>
              </a:spcBef>
              <a:spcAft>
                <a:spcPts val="1200"/>
              </a:spcAft>
              <a:buAutoNum type="arabicPeriod"/>
            </a:pPr>
            <a:r>
              <a:rPr lang="en-US" sz="1800" b="0" i="0" u="none" strike="noStrike" dirty="0">
                <a:solidFill>
                  <a:srgbClr val="000000"/>
                </a:solidFill>
                <a:effectLst/>
                <a:latin typeface="Arial" panose="020B0604020202020204" pitchFamily="34" charset="0"/>
              </a:rPr>
              <a:t>EDA (Correlation) </a:t>
            </a:r>
          </a:p>
          <a:p>
            <a:pPr rtl="0" fontAlgn="base">
              <a:spcBef>
                <a:spcPts val="0"/>
              </a:spcBef>
              <a:spcAft>
                <a:spcPts val="1200"/>
              </a:spcAft>
              <a:buAutoNum type="arabicPeriod"/>
            </a:pPr>
            <a:endParaRPr lang="en-ID" sz="1800" b="0" i="0" u="none" strike="noStrike" dirty="0">
              <a:solidFill>
                <a:srgbClr val="000000"/>
              </a:solidFill>
              <a:effectLst/>
              <a:latin typeface="Arial" panose="020B0604020202020204" pitchFamily="34" charset="0"/>
            </a:endParaRPr>
          </a:p>
        </p:txBody>
      </p:sp>
      <p:pic>
        <p:nvPicPr>
          <p:cNvPr id="3" name="Picture 2">
            <a:extLst>
              <a:ext uri="{FF2B5EF4-FFF2-40B4-BE49-F238E27FC236}">
                <a16:creationId xmlns:a16="http://schemas.microsoft.com/office/drawing/2014/main" id="{D011D949-2EB5-29EB-F31F-02B8A68564DE}"/>
              </a:ext>
            </a:extLst>
          </p:cNvPr>
          <p:cNvPicPr>
            <a:picLocks noChangeAspect="1"/>
          </p:cNvPicPr>
          <p:nvPr/>
        </p:nvPicPr>
        <p:blipFill>
          <a:blip r:embed="rId3"/>
          <a:stretch>
            <a:fillRect/>
          </a:stretch>
        </p:blipFill>
        <p:spPr>
          <a:xfrm>
            <a:off x="2286462" y="1348868"/>
            <a:ext cx="4739076" cy="3048414"/>
          </a:xfrm>
          <a:prstGeom prst="rect">
            <a:avLst/>
          </a:prstGeom>
        </p:spPr>
      </p:pic>
      <p:sp>
        <p:nvSpPr>
          <p:cNvPr id="6" name="Google Shape;115;p27">
            <a:extLst>
              <a:ext uri="{FF2B5EF4-FFF2-40B4-BE49-F238E27FC236}">
                <a16:creationId xmlns:a16="http://schemas.microsoft.com/office/drawing/2014/main" id="{3F3AEE87-4580-EE1D-7FE9-15B750FFEEA6}"/>
              </a:ext>
            </a:extLst>
          </p:cNvPr>
          <p:cNvSpPr txBox="1"/>
          <p:nvPr/>
        </p:nvSpPr>
        <p:spPr>
          <a:xfrm>
            <a:off x="4656000" y="4763192"/>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4"/>
              </a:rPr>
              <a:t>Untuk selengkapnya, dapat melihat 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2336438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83762" y="656134"/>
            <a:ext cx="8969496" cy="4390516"/>
          </a:xfrm>
          <a:prstGeom prst="rect">
            <a:avLst/>
          </a:prstGeom>
        </p:spPr>
        <p:txBody>
          <a:bodyPr spcFirstLastPara="1" wrap="square" lIns="91425" tIns="91425" rIns="91425" bIns="91425" anchor="t" anchorCtr="0">
            <a:normAutofit/>
          </a:bodyPr>
          <a:lstStyle/>
          <a:p>
            <a:pPr marL="133350" lvl="0" indent="0">
              <a:buClr>
                <a:schemeClr val="dk1"/>
              </a:buClr>
              <a:buSzPts val="1500"/>
              <a:buNone/>
            </a:pPr>
            <a:r>
              <a:rPr lang="en-US" sz="1500" dirty="0">
                <a:solidFill>
                  <a:schemeClr val="dk1"/>
                </a:solidFill>
              </a:rPr>
              <a:t>2. Data Preparation</a:t>
            </a:r>
          </a:p>
          <a:p>
            <a:pPr marL="133350" lvl="0" indent="0">
              <a:buClr>
                <a:schemeClr val="dk1"/>
              </a:buClr>
              <a:buSzPts val="1500"/>
              <a:buNone/>
            </a:pPr>
            <a:endParaRPr lang="en-US" sz="1500" dirty="0">
              <a:solidFill>
                <a:schemeClr val="dk1"/>
              </a:solidFill>
            </a:endParaRPr>
          </a:p>
          <a:p>
            <a:pPr marL="133350" lvl="0" indent="0">
              <a:buClr>
                <a:schemeClr val="dk1"/>
              </a:buClr>
              <a:buSzPts val="1500"/>
              <a:buNone/>
            </a:pPr>
            <a:endParaRPr sz="1500" dirty="0">
              <a:solidFill>
                <a:schemeClr val="dk1"/>
              </a:solidFill>
            </a:endParaRPr>
          </a:p>
        </p:txBody>
      </p:sp>
      <p:sp>
        <p:nvSpPr>
          <p:cNvPr id="10" name="TextBox 9">
            <a:extLst>
              <a:ext uri="{FF2B5EF4-FFF2-40B4-BE49-F238E27FC236}">
                <a16:creationId xmlns:a16="http://schemas.microsoft.com/office/drawing/2014/main" id="{82677545-BD4D-FEF0-EA84-0AD639261B97}"/>
              </a:ext>
            </a:extLst>
          </p:cNvPr>
          <p:cNvSpPr txBox="1"/>
          <p:nvPr/>
        </p:nvSpPr>
        <p:spPr>
          <a:xfrm>
            <a:off x="83762" y="2812235"/>
            <a:ext cx="8879305" cy="1569660"/>
          </a:xfrm>
          <a:prstGeom prst="rect">
            <a:avLst/>
          </a:prstGeom>
          <a:noFill/>
        </p:spPr>
        <p:txBody>
          <a:bodyPr wrap="square" rtlCol="0">
            <a:spAutoFit/>
          </a:bodyPr>
          <a:lstStyle/>
          <a:p>
            <a:r>
              <a:rPr lang="en-US" sz="1200" dirty="0"/>
              <a:t>Several columns resulting from feature extraction : </a:t>
            </a:r>
            <a:r>
              <a:rPr lang="en-US" sz="1200" dirty="0" err="1"/>
              <a:t>Total_kids</a:t>
            </a:r>
            <a:r>
              <a:rPr lang="en-US" sz="1200" dirty="0"/>
              <a:t>, spending, </a:t>
            </a:r>
            <a:r>
              <a:rPr lang="en-US" sz="1200" dirty="0" err="1"/>
              <a:t>WEBConvertion_rate</a:t>
            </a:r>
            <a:r>
              <a:rPr lang="en-US" sz="1200" dirty="0"/>
              <a:t>%, Age, </a:t>
            </a:r>
            <a:r>
              <a:rPr lang="en-US" sz="1200" dirty="0" err="1"/>
              <a:t>Year_Join</a:t>
            </a:r>
            <a:r>
              <a:rPr lang="en-US" sz="1200" dirty="0"/>
              <a:t> </a:t>
            </a:r>
          </a:p>
          <a:p>
            <a:endParaRPr lang="en-US" sz="1200" dirty="0"/>
          </a:p>
          <a:p>
            <a:pPr marL="171450" indent="-171450">
              <a:buFont typeface="Arial" panose="020B0604020202020204" pitchFamily="34" charset="0"/>
              <a:buChar char="•"/>
            </a:pPr>
            <a:r>
              <a:rPr lang="en-US" sz="1200" dirty="0" err="1"/>
              <a:t>Total_kids</a:t>
            </a:r>
            <a:r>
              <a:rPr lang="en-US" sz="1200" dirty="0"/>
              <a:t> = </a:t>
            </a:r>
            <a:r>
              <a:rPr lang="en-US" sz="1200" dirty="0" err="1"/>
              <a:t>Kidhome</a:t>
            </a:r>
            <a:r>
              <a:rPr lang="en-US" sz="1200" dirty="0"/>
              <a:t> + </a:t>
            </a:r>
            <a:r>
              <a:rPr lang="en-US" sz="1200" dirty="0" err="1"/>
              <a:t>Teenhome</a:t>
            </a:r>
            <a:r>
              <a:rPr lang="en-US" sz="1200" dirty="0"/>
              <a:t> </a:t>
            </a:r>
          </a:p>
          <a:p>
            <a:pPr marL="171450" indent="-171450">
              <a:buFont typeface="Arial" panose="020B0604020202020204" pitchFamily="34" charset="0"/>
              <a:buChar char="•"/>
            </a:pPr>
            <a:r>
              <a:rPr lang="en-US" sz="1200" dirty="0" err="1"/>
              <a:t>cmpAt</a:t>
            </a:r>
            <a:r>
              <a:rPr lang="en-US" sz="1200" dirty="0"/>
              <a:t> = customer accepted at which campaign (scale 1 – 5, there are 5 campaign)</a:t>
            </a:r>
          </a:p>
          <a:p>
            <a:pPr marL="171450" indent="-171450">
              <a:buFont typeface="Arial" panose="020B0604020202020204" pitchFamily="34" charset="0"/>
              <a:buChar char="•"/>
            </a:pPr>
            <a:r>
              <a:rPr lang="en-US" sz="1200" dirty="0"/>
              <a:t>spending = </a:t>
            </a:r>
            <a:r>
              <a:rPr lang="en-US" sz="1200" dirty="0" err="1"/>
              <a:t>MntCoke</a:t>
            </a:r>
            <a:r>
              <a:rPr lang="en-US" sz="1200" dirty="0"/>
              <a:t> + </a:t>
            </a:r>
            <a:r>
              <a:rPr lang="en-US" sz="1200" dirty="0" err="1"/>
              <a:t>MntFruits</a:t>
            </a:r>
            <a:r>
              <a:rPr lang="en-US" sz="1200" dirty="0"/>
              <a:t> + </a:t>
            </a:r>
            <a:r>
              <a:rPr lang="en-US" sz="1200" dirty="0" err="1"/>
              <a:t>MntMeatProducts</a:t>
            </a:r>
            <a:r>
              <a:rPr lang="en-US" sz="1200" dirty="0"/>
              <a:t> + </a:t>
            </a:r>
            <a:r>
              <a:rPr lang="en-US" sz="1200" dirty="0" err="1"/>
              <a:t>MntFishProducts</a:t>
            </a:r>
            <a:r>
              <a:rPr lang="en-US" sz="1200" dirty="0"/>
              <a:t> + </a:t>
            </a:r>
            <a:r>
              <a:rPr lang="en-US" sz="1200" dirty="0" err="1"/>
              <a:t>MntSweetProducts</a:t>
            </a:r>
            <a:r>
              <a:rPr lang="en-US" sz="1200" dirty="0"/>
              <a:t> + </a:t>
            </a:r>
            <a:r>
              <a:rPr lang="en-US" sz="1200" dirty="0" err="1"/>
              <a:t>MntGoldProds</a:t>
            </a:r>
            <a:r>
              <a:rPr lang="en-US" sz="1200" dirty="0"/>
              <a:t> </a:t>
            </a:r>
          </a:p>
          <a:p>
            <a:pPr marL="171450" indent="-171450">
              <a:buFont typeface="Arial" panose="020B0604020202020204" pitchFamily="34" charset="0"/>
              <a:buChar char="•"/>
            </a:pPr>
            <a:r>
              <a:rPr lang="en-US" sz="1200" dirty="0" err="1"/>
              <a:t>WEBConvertion_rate</a:t>
            </a:r>
            <a:r>
              <a:rPr lang="en-US" sz="1200" dirty="0"/>
              <a:t>% = (</a:t>
            </a:r>
            <a:r>
              <a:rPr lang="en-US" sz="1200" dirty="0" err="1"/>
              <a:t>NumWebPurchases</a:t>
            </a:r>
            <a:r>
              <a:rPr lang="en-US" sz="1200" dirty="0"/>
              <a:t> / </a:t>
            </a:r>
            <a:r>
              <a:rPr lang="en-US" sz="1200" dirty="0" err="1"/>
              <a:t>NumWebVisitsMonth</a:t>
            </a:r>
            <a:r>
              <a:rPr lang="en-US" sz="1200" dirty="0"/>
              <a:t>) * 100</a:t>
            </a:r>
          </a:p>
          <a:p>
            <a:pPr marL="171450" indent="-171450">
              <a:buFont typeface="Arial" panose="020B0604020202020204" pitchFamily="34" charset="0"/>
              <a:buChar char="•"/>
            </a:pPr>
            <a:r>
              <a:rPr lang="en-US" sz="1200" dirty="0"/>
              <a:t>Age = </a:t>
            </a:r>
            <a:r>
              <a:rPr lang="en-US" sz="1200" dirty="0" err="1"/>
              <a:t>date.today</a:t>
            </a:r>
            <a:r>
              <a:rPr lang="en-US" sz="1200" dirty="0"/>
              <a:t>().year – </a:t>
            </a:r>
            <a:r>
              <a:rPr lang="en-US" sz="1200" dirty="0" err="1"/>
              <a:t>Year_Birth</a:t>
            </a:r>
            <a:r>
              <a:rPr lang="en-US" sz="1200" dirty="0"/>
              <a:t> </a:t>
            </a:r>
          </a:p>
          <a:p>
            <a:pPr marL="171450" indent="-171450">
              <a:buFont typeface="Arial" panose="020B0604020202020204" pitchFamily="34" charset="0"/>
              <a:buChar char="•"/>
            </a:pPr>
            <a:r>
              <a:rPr lang="en-US" sz="1200" dirty="0" err="1"/>
              <a:t>Year_Join</a:t>
            </a:r>
            <a:r>
              <a:rPr lang="en-US" sz="1200" dirty="0"/>
              <a:t> = </a:t>
            </a:r>
            <a:r>
              <a:rPr lang="en-US" sz="1200" dirty="0" err="1"/>
              <a:t>date.today</a:t>
            </a:r>
            <a:r>
              <a:rPr lang="en-US" sz="1200" dirty="0"/>
              <a:t>().year  - </a:t>
            </a:r>
            <a:r>
              <a:rPr lang="en-US" sz="1200" dirty="0" err="1"/>
              <a:t>Dt_Customer</a:t>
            </a:r>
            <a:endParaRPr lang="en-ID" sz="1200" dirty="0"/>
          </a:p>
        </p:txBody>
      </p:sp>
      <p:pic>
        <p:nvPicPr>
          <p:cNvPr id="12" name="Picture 11">
            <a:extLst>
              <a:ext uri="{FF2B5EF4-FFF2-40B4-BE49-F238E27FC236}">
                <a16:creationId xmlns:a16="http://schemas.microsoft.com/office/drawing/2014/main" id="{D5435DEA-6279-5E62-219B-301D3EF97D06}"/>
              </a:ext>
            </a:extLst>
          </p:cNvPr>
          <p:cNvPicPr>
            <a:picLocks noChangeAspect="1"/>
          </p:cNvPicPr>
          <p:nvPr/>
        </p:nvPicPr>
        <p:blipFill>
          <a:blip r:embed="rId3"/>
          <a:stretch>
            <a:fillRect/>
          </a:stretch>
        </p:blipFill>
        <p:spPr>
          <a:xfrm>
            <a:off x="2374010" y="1076207"/>
            <a:ext cx="4389000" cy="1638210"/>
          </a:xfrm>
          <a:prstGeom prst="rect">
            <a:avLst/>
          </a:prstGeom>
        </p:spPr>
      </p:pic>
      <p:sp>
        <p:nvSpPr>
          <p:cNvPr id="7" name="Google Shape;115;p27">
            <a:extLst>
              <a:ext uri="{FF2B5EF4-FFF2-40B4-BE49-F238E27FC236}">
                <a16:creationId xmlns:a16="http://schemas.microsoft.com/office/drawing/2014/main" id="{FA4F0C98-737B-3154-5BE4-CE907B98AC25}"/>
              </a:ext>
            </a:extLst>
          </p:cNvPr>
          <p:cNvSpPr txBox="1"/>
          <p:nvPr/>
        </p:nvSpPr>
        <p:spPr>
          <a:xfrm>
            <a:off x="4656000" y="4763192"/>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4"/>
              </a:rPr>
              <a:t>Untuk selengkapnya, dapat melihat jupyter notebook </a:t>
            </a:r>
            <a:r>
              <a:rPr lang="en" sz="1100" dirty="0">
                <a:hlinkClick r:id="rId4"/>
              </a:rPr>
              <a:t>disini</a:t>
            </a:r>
            <a:endParaRPr sz="1100" dirty="0">
              <a:solidFill>
                <a:srgbClr val="00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1040</TotalTime>
  <Words>1216</Words>
  <Application>Microsoft Office PowerPoint</Application>
  <PresentationFormat>On-screen Show (16:9)</PresentationFormat>
  <Paragraphs>90</Paragraphs>
  <Slides>18</Slides>
  <Notes>18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18</vt:i4>
      </vt:variant>
    </vt:vector>
  </HeadingPairs>
  <TitlesOfParts>
    <vt:vector size="23" baseType="lpstr">
      <vt:lpstr>Dosis</vt:lpstr>
      <vt:lpstr>Roboto</vt:lpstr>
      <vt:lpstr>Arial</vt:lpstr>
      <vt:lpstr>Simple Light</vt:lpstr>
      <vt:lpstr>Simple Light</vt:lpstr>
      <vt:lpstr>Predict Customer Personality to boost marketing campaign by using Machine Learning</vt:lpstr>
      <vt:lpstr>Overview</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Customer Personality to boost marketing campaign by using Machine Learning</dc:title>
  <dc:creator>Indah</dc:creator>
  <cp:lastModifiedBy>fnputri31@outlook.com</cp:lastModifiedBy>
  <cp:revision>5</cp:revision>
  <dcterms:modified xsi:type="dcterms:W3CDTF">2022-08-08T05:53:04Z</dcterms:modified>
</cp:coreProperties>
</file>